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4" r:id="rId1"/>
  </p:sldMasterIdLst>
  <p:notesMasterIdLst>
    <p:notesMasterId r:id="rId67"/>
  </p:notesMasterIdLst>
  <p:sldIdLst>
    <p:sldId id="256" r:id="rId2"/>
    <p:sldId id="271" r:id="rId3"/>
    <p:sldId id="358" r:id="rId4"/>
    <p:sldId id="288" r:id="rId5"/>
    <p:sldId id="317" r:id="rId6"/>
    <p:sldId id="295" r:id="rId7"/>
    <p:sldId id="351" r:id="rId8"/>
    <p:sldId id="359" r:id="rId9"/>
    <p:sldId id="304" r:id="rId10"/>
    <p:sldId id="379" r:id="rId11"/>
    <p:sldId id="389" r:id="rId12"/>
    <p:sldId id="360" r:id="rId13"/>
    <p:sldId id="391" r:id="rId14"/>
    <p:sldId id="390" r:id="rId15"/>
    <p:sldId id="306" r:id="rId16"/>
    <p:sldId id="307" r:id="rId17"/>
    <p:sldId id="309" r:id="rId18"/>
    <p:sldId id="308" r:id="rId19"/>
    <p:sldId id="330" r:id="rId20"/>
    <p:sldId id="403" r:id="rId21"/>
    <p:sldId id="310" r:id="rId22"/>
    <p:sldId id="392" r:id="rId23"/>
    <p:sldId id="364" r:id="rId24"/>
    <p:sldId id="365" r:id="rId25"/>
    <p:sldId id="366" r:id="rId26"/>
    <p:sldId id="367" r:id="rId27"/>
    <p:sldId id="369" r:id="rId28"/>
    <p:sldId id="370" r:id="rId29"/>
    <p:sldId id="318" r:id="rId30"/>
    <p:sldId id="383" r:id="rId31"/>
    <p:sldId id="371" r:id="rId32"/>
    <p:sldId id="375" r:id="rId33"/>
    <p:sldId id="388" r:id="rId34"/>
    <p:sldId id="301" r:id="rId35"/>
    <p:sldId id="302" r:id="rId36"/>
    <p:sldId id="331" r:id="rId37"/>
    <p:sldId id="372" r:id="rId38"/>
    <p:sldId id="373" r:id="rId39"/>
    <p:sldId id="374" r:id="rId40"/>
    <p:sldId id="377" r:id="rId41"/>
    <p:sldId id="378" r:id="rId42"/>
    <p:sldId id="376" r:id="rId43"/>
    <p:sldId id="384" r:id="rId44"/>
    <p:sldId id="395" r:id="rId45"/>
    <p:sldId id="396" r:id="rId46"/>
    <p:sldId id="335" r:id="rId47"/>
    <p:sldId id="397" r:id="rId48"/>
    <p:sldId id="393" r:id="rId49"/>
    <p:sldId id="385" r:id="rId50"/>
    <p:sldId id="336" r:id="rId51"/>
    <p:sldId id="398" r:id="rId52"/>
    <p:sldId id="337" r:id="rId53"/>
    <p:sldId id="399" r:id="rId54"/>
    <p:sldId id="394" r:id="rId55"/>
    <p:sldId id="386" r:id="rId56"/>
    <p:sldId id="356" r:id="rId57"/>
    <p:sldId id="400" r:id="rId58"/>
    <p:sldId id="357" r:id="rId59"/>
    <p:sldId id="401" r:id="rId60"/>
    <p:sldId id="344" r:id="rId61"/>
    <p:sldId id="381" r:id="rId62"/>
    <p:sldId id="402" r:id="rId63"/>
    <p:sldId id="349" r:id="rId64"/>
    <p:sldId id="350" r:id="rId65"/>
    <p:sldId id="380" r:id="rId6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200"/>
    <a:srgbClr val="C49500"/>
    <a:srgbClr val="9E7800"/>
    <a:srgbClr val="D48C0A"/>
    <a:srgbClr val="DD5A09"/>
    <a:srgbClr val="FF3300"/>
    <a:srgbClr val="199788"/>
    <a:srgbClr val="80C535"/>
    <a:srgbClr val="8A6900"/>
    <a:srgbClr val="A27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102" autoAdjust="0"/>
  </p:normalViewPr>
  <p:slideViewPr>
    <p:cSldViewPr snapToGrid="0">
      <p:cViewPr varScale="1">
        <p:scale>
          <a:sx n="88" d="100"/>
          <a:sy n="88" d="100"/>
        </p:scale>
        <p:origin x="744"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14136-D27C-4C44-860E-92617D50C04B}" type="datetimeFigureOut">
              <a:rPr lang="en-US" smtClean="0"/>
              <a:t>10/6/2020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22333-41BE-4AE3-8AC4-B79F99443B7F}" type="slidenum">
              <a:rPr lang="en-US" smtClean="0"/>
              <a:t>‹#›</a:t>
            </a:fld>
            <a:endParaRPr lang="en-US"/>
          </a:p>
        </p:txBody>
      </p:sp>
    </p:spTree>
    <p:extLst>
      <p:ext uri="{BB962C8B-B14F-4D97-AF65-F5344CB8AC3E}">
        <p14:creationId xmlns:p14="http://schemas.microsoft.com/office/powerpoint/2010/main" val="3297132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a:t>
            </a:r>
          </a:p>
          <a:p>
            <a:r>
              <a:rPr lang="en-US" baseline="0" dirty="0" smtClean="0"/>
              <a:t>My name is Uriel Vaknin, and I’m excited to be here today for my seminar talk.</a:t>
            </a:r>
          </a:p>
          <a:p>
            <a:r>
              <a:rPr lang="en-US" baseline="0" dirty="0" smtClean="0"/>
              <a:t>The subject of this talk will be Universal Algorithm to Predict Cleavage Planes in Single Crystals.</a:t>
            </a:r>
          </a:p>
          <a:p>
            <a:r>
              <a:rPr lang="en-US" baseline="0" dirty="0" smtClean="0"/>
              <a:t>The supervisors of this thesis talk are </a:t>
            </a:r>
            <a:r>
              <a:rPr lang="en-US" sz="1200" b="1" dirty="0" smtClean="0">
                <a:solidFill>
                  <a:schemeClr val="accent3">
                    <a:lumMod val="60000"/>
                    <a:lumOff val="40000"/>
                  </a:schemeClr>
                </a:solidFill>
                <a:latin typeface="Cambria Math" panose="02040503050406030204" pitchFamily="18" charset="0"/>
                <a:ea typeface="Cambria Math" panose="02040503050406030204" pitchFamily="18" charset="0"/>
              </a:rPr>
              <a:t>Dr. Sëmen Gorfman, Prof. Dov Sherman,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it was carried out in the </a:t>
            </a:r>
            <a:r>
              <a:rPr lang="en-US" sz="1200" b="1" dirty="0" smtClean="0">
                <a:solidFill>
                  <a:srgbClr val="002060"/>
                </a:solidFill>
                <a:latin typeface="Cambria Math" panose="02040503050406030204" pitchFamily="18" charset="0"/>
                <a:ea typeface="Cambria Math" panose="02040503050406030204" pitchFamily="18" charset="0"/>
              </a:rPr>
              <a:t>Materials Science and Engineering Department and the School of Mechanical Engineering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ambria Math" panose="02040503050406030204" pitchFamily="18" charset="0"/>
                <a:ea typeface="Cambria Math" panose="02040503050406030204" pitchFamily="18" charset="0"/>
              </a:rPr>
              <a:t> </a:t>
            </a:r>
          </a:p>
          <a:p>
            <a:endParaRPr lang="en-US" baseline="0" dirty="0" smtClean="0"/>
          </a:p>
        </p:txBody>
      </p:sp>
      <p:sp>
        <p:nvSpPr>
          <p:cNvPr id="4" name="Slide Number Placeholder 3"/>
          <p:cNvSpPr>
            <a:spLocks noGrp="1"/>
          </p:cNvSpPr>
          <p:nvPr>
            <p:ph type="sldNum" sz="quarter" idx="10"/>
          </p:nvPr>
        </p:nvSpPr>
        <p:spPr/>
        <p:txBody>
          <a:bodyPr/>
          <a:lstStyle/>
          <a:p>
            <a:fld id="{07222333-41BE-4AE3-8AC4-B79F99443B7F}" type="slidenum">
              <a:rPr lang="en-US" smtClean="0"/>
              <a:t>1</a:t>
            </a:fld>
            <a:endParaRPr lang="en-US"/>
          </a:p>
        </p:txBody>
      </p:sp>
    </p:spTree>
    <p:extLst>
      <p:ext uri="{BB962C8B-B14F-4D97-AF65-F5344CB8AC3E}">
        <p14:creationId xmlns:p14="http://schemas.microsoft.com/office/powerpoint/2010/main" val="193032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we really need it, what is our Motivation?</a:t>
            </a:r>
          </a:p>
          <a:p>
            <a:r>
              <a:rPr lang="en-US" dirty="0" smtClean="0"/>
              <a:t>There are no simple or fast techniques today to predict cleavage. The experimental</a:t>
            </a:r>
            <a:r>
              <a:rPr lang="en-US" baseline="0" dirty="0" smtClean="0"/>
              <a:t> way takes relatively a lot of time, starting from a couple of days to check one plane, and way more than that if we wish to check a lot of planes.</a:t>
            </a:r>
          </a:p>
          <a:p>
            <a:r>
              <a:rPr lang="en-US" baseline="0" dirty="0" smtClean="0"/>
              <a:t>The only theoretical way to predict cleavage is to use DFT calculations, which are very complex and also consume a lot of time. This is by the way how I would look like if I had to execute some DFT calculations.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10</a:t>
            </a:fld>
            <a:endParaRPr lang="en-US"/>
          </a:p>
        </p:txBody>
      </p:sp>
    </p:spTree>
    <p:extLst>
      <p:ext uri="{BB962C8B-B14F-4D97-AF65-F5344CB8AC3E}">
        <p14:creationId xmlns:p14="http://schemas.microsoft.com/office/powerpoint/2010/main" val="314880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algorithm offers much more intuitive, simple and fast way to predict cleavage. And you can see that the smile came back to myself.</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11</a:t>
            </a:fld>
            <a:endParaRPr lang="en-US"/>
          </a:p>
        </p:txBody>
      </p:sp>
    </p:spTree>
    <p:extLst>
      <p:ext uri="{BB962C8B-B14F-4D97-AF65-F5344CB8AC3E}">
        <p14:creationId xmlns:p14="http://schemas.microsoft.com/office/powerpoint/2010/main" val="131281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12</a:t>
            </a:fld>
            <a:endParaRPr lang="en-US"/>
          </a:p>
        </p:txBody>
      </p:sp>
    </p:spTree>
    <p:extLst>
      <p:ext uri="{BB962C8B-B14F-4D97-AF65-F5344CB8AC3E}">
        <p14:creationId xmlns:p14="http://schemas.microsoft.com/office/powerpoint/2010/main" val="1902119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model assumptions are that cleavage structure is periodic, therefore we can restrict our analysis to one unit cell only.</a:t>
            </a:r>
          </a:p>
          <a:p>
            <a:r>
              <a:rPr lang="en-US" baseline="0" dirty="0" smtClean="0"/>
              <a:t>Any lattice plane can become (001) plane, using a suitable unit cell, and that cleavage is related to structure.</a:t>
            </a:r>
          </a:p>
          <a:p>
            <a:r>
              <a:rPr lang="en-US" baseline="0" dirty="0" smtClean="0"/>
              <a:t>The first two assumptions are pretty much straight-forward, so let’s talk about the third assumption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13</a:t>
            </a:fld>
            <a:endParaRPr lang="en-US"/>
          </a:p>
        </p:txBody>
      </p:sp>
    </p:spTree>
    <p:extLst>
      <p:ext uri="{BB962C8B-B14F-4D97-AF65-F5344CB8AC3E}">
        <p14:creationId xmlns:p14="http://schemas.microsoft.com/office/powerpoint/2010/main" val="356844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1200" b="1" i="1" smtClean="0">
                        <a:solidFill>
                          <a:srgbClr val="002060"/>
                        </a:solidFill>
                        <a:latin typeface="Cambria Math" panose="02040503050406030204" pitchFamily="18" charset="0"/>
                        <a:cs typeface="David" panose="020E0502060401010101" pitchFamily="34" charset="-79"/>
                      </a:rPr>
                      <m:t>(</m:t>
                    </m:r>
                    <m:r>
                      <a:rPr lang="en-US" sz="1200" b="1" i="1" smtClean="0">
                        <a:solidFill>
                          <a:srgbClr val="002060"/>
                        </a:solidFill>
                        <a:latin typeface="Cambria Math" panose="02040503050406030204" pitchFamily="18" charset="0"/>
                        <a:cs typeface="David" panose="020E0502060401010101" pitchFamily="34" charset="-79"/>
                      </a:rPr>
                      <m:t>𝟎𝟎𝟏</m:t>
                    </m:r>
                    <m:r>
                      <a:rPr lang="en-US" sz="1200" b="1" i="1" smtClean="0">
                        <a:solidFill>
                          <a:srgbClr val="002060"/>
                        </a:solidFill>
                        <a:latin typeface="Cambria Math" panose="02040503050406030204" pitchFamily="18" charset="0"/>
                        <a:cs typeface="David" panose="020E0502060401010101" pitchFamily="34" charset="-79"/>
                      </a:rPr>
                      <m:t>)</m:t>
                    </m:r>
                  </m:oMath>
                </a14:m>
                <a:r>
                  <a:rPr lang="en-US" sz="1200" b="1" dirty="0" smtClean="0">
                    <a:solidFill>
                      <a:srgbClr val="002060"/>
                    </a:solidFill>
                    <a:latin typeface="David" panose="020E0502060401010101" pitchFamily="34" charset="-79"/>
                    <a:cs typeface="David" panose="020E0502060401010101" pitchFamily="34" charset="-79"/>
                  </a:rPr>
                  <a:t> plane using a suitable unit cell</a:t>
                </a:r>
                <a:endParaRPr lang="en-US" sz="1200" b="1" dirty="0">
                  <a:solidFill>
                    <a:srgbClr val="983853"/>
                  </a:solidFill>
                  <a:latin typeface="David" panose="020E0502060401010101" pitchFamily="34" charset="-79"/>
                  <a:cs typeface="David" panose="020E0502060401010101" pitchFamily="34" charset="-79"/>
                </a:endParaRP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David" panose="020E0502060401010101" pitchFamily="34" charset="-79"/>
                    <a:cs typeface="David" panose="020E0502060401010101" pitchFamily="34" charset="-79"/>
                  </a:rPr>
                  <a:t>Any lattice plane can become </a:t>
                </a:r>
                <a:r>
                  <a:rPr lang="en-US" sz="1200" b="1" i="0" smtClean="0">
                    <a:solidFill>
                      <a:srgbClr val="002060"/>
                    </a:solidFill>
                    <a:latin typeface="Cambria Math" panose="02040503050406030204" pitchFamily="18" charset="0"/>
                    <a:cs typeface="David" panose="020E0502060401010101" pitchFamily="34" charset="-79"/>
                  </a:rPr>
                  <a:t>(𝟎𝟎𝟏)</a:t>
                </a:r>
                <a:r>
                  <a:rPr lang="en-US" sz="1200" b="1" dirty="0" smtClean="0">
                    <a:solidFill>
                      <a:srgbClr val="002060"/>
                    </a:solidFill>
                    <a:latin typeface="David" panose="020E0502060401010101" pitchFamily="34" charset="-79"/>
                    <a:cs typeface="David" panose="020E0502060401010101" pitchFamily="34" charset="-79"/>
                  </a:rPr>
                  <a:t> </a:t>
                </a:r>
                <a:r>
                  <a:rPr lang="en-US" sz="1200" b="1" dirty="0" smtClean="0">
                    <a:solidFill>
                      <a:srgbClr val="002060"/>
                    </a:solidFill>
                    <a:latin typeface="David" panose="020E0502060401010101" pitchFamily="34" charset="-79"/>
                    <a:cs typeface="David" panose="020E0502060401010101" pitchFamily="34" charset="-79"/>
                  </a:rPr>
                  <a:t>plane using </a:t>
                </a:r>
                <a:r>
                  <a:rPr lang="en-US" sz="1200" b="1" dirty="0" smtClean="0">
                    <a:solidFill>
                      <a:srgbClr val="002060"/>
                    </a:solidFill>
                    <a:latin typeface="David" panose="020E0502060401010101" pitchFamily="34" charset="-79"/>
                    <a:cs typeface="David" panose="020E0502060401010101" pitchFamily="34" charset="-79"/>
                  </a:rPr>
                  <a:t>a suitable unit cell</a:t>
                </a:r>
                <a:endParaRPr lang="en-US" sz="1200" b="1" dirty="0">
                  <a:solidFill>
                    <a:srgbClr val="983853"/>
                  </a:solidFill>
                  <a:latin typeface="David" panose="020E0502060401010101" pitchFamily="34" charset="-79"/>
                  <a:cs typeface="David" panose="020E0502060401010101" pitchFamily="34" charset="-79"/>
                </a:endParaRPr>
              </a:p>
              <a:p>
                <a:endParaRPr lang="en-US" dirty="0"/>
              </a:p>
            </p:txBody>
          </p:sp>
        </mc:Fallback>
      </mc:AlternateContent>
      <p:sp>
        <p:nvSpPr>
          <p:cNvPr id="4" name="Slide Number Placeholder 3"/>
          <p:cNvSpPr>
            <a:spLocks noGrp="1"/>
          </p:cNvSpPr>
          <p:nvPr>
            <p:ph type="sldNum" sz="quarter" idx="10"/>
          </p:nvPr>
        </p:nvSpPr>
        <p:spPr/>
        <p:txBody>
          <a:bodyPr/>
          <a:lstStyle/>
          <a:p>
            <a:fld id="{07222333-41BE-4AE3-8AC4-B79F99443B7F}" type="slidenum">
              <a:rPr lang="en-US" smtClean="0"/>
              <a:t>14</a:t>
            </a:fld>
            <a:endParaRPr lang="en-US"/>
          </a:p>
        </p:txBody>
      </p:sp>
    </p:spTree>
    <p:extLst>
      <p:ext uri="{BB962C8B-B14F-4D97-AF65-F5344CB8AC3E}">
        <p14:creationId xmlns:p14="http://schemas.microsoft.com/office/powerpoint/2010/main" val="2540395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case of 2D lattice this assumption change a bit claiming that </a:t>
                </a:r>
                <a:r>
                  <a:rPr lang="en-US" sz="1200" dirty="0" smtClean="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1200" i="1">
                        <a:solidFill>
                          <a:srgbClr val="002060"/>
                        </a:solidFill>
                        <a:latin typeface="Cambria Math" panose="02040503050406030204" pitchFamily="18" charset="0"/>
                        <a:cs typeface="David" panose="020E0502060401010101" pitchFamily="34" charset="-79"/>
                      </a:rPr>
                      <m:t>(</m:t>
                    </m:r>
                    <m:r>
                      <a:rPr lang="en-US" sz="1200" i="1">
                        <a:solidFill>
                          <a:srgbClr val="002060"/>
                        </a:solidFill>
                        <a:latin typeface="Cambria Math" panose="02040503050406030204" pitchFamily="18" charset="0"/>
                        <a:cs typeface="David" panose="020E0502060401010101" pitchFamily="34" charset="-79"/>
                      </a:rPr>
                      <m:t>01</m:t>
                    </m:r>
                    <m:r>
                      <a:rPr lang="en-US" sz="1200" b="0" i="1" smtClean="0">
                        <a:solidFill>
                          <a:srgbClr val="002060"/>
                        </a:solidFill>
                        <a:latin typeface="Cambria Math" panose="02040503050406030204" pitchFamily="18" charset="0"/>
                        <a:cs typeface="David" panose="020E0502060401010101" pitchFamily="34" charset="-79"/>
                      </a:rPr>
                      <m:t>)</m:t>
                    </m:r>
                  </m:oMath>
                </a14:m>
                <a:r>
                  <a:rPr lang="en-US" sz="1200" dirty="0" smtClean="0">
                    <a:solidFill>
                      <a:srgbClr val="002060"/>
                    </a:solidFill>
                    <a:latin typeface="David" panose="020E0502060401010101" pitchFamily="34" charset="-79"/>
                    <a:cs typeface="David" panose="020E0502060401010101" pitchFamily="34" charset="-79"/>
                  </a:rPr>
                  <a:t> plane”.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David" panose="020E0502060401010101" pitchFamily="34" charset="-79"/>
                    <a:cs typeface="David" panose="020E0502060401010101" pitchFamily="34" charset="-79"/>
                  </a:rPr>
                  <a:t>On</a:t>
                </a:r>
                <a:r>
                  <a:rPr lang="en-US" sz="1200" baseline="0" dirty="0" smtClean="0">
                    <a:solidFill>
                      <a:srgbClr val="002060"/>
                    </a:solidFill>
                    <a:latin typeface="David" panose="020E0502060401010101" pitchFamily="34" charset="-79"/>
                    <a:cs typeface="David" panose="020E0502060401010101" pitchFamily="34" charset="-79"/>
                  </a:rPr>
                  <a:t> the left we can see the basis vector a1 a2, and plane (01) in respect to these vectors. On the right we have plane (10) and the question is how can we change the choice of the basis vectors so that plane become (01). The answer in this case is pretty simple ---</a:t>
                </a:r>
                <a:endParaRPr lang="en-US" sz="1200" dirty="0" smtClean="0">
                  <a:solidFill>
                    <a:srgbClr val="002060"/>
                  </a:solidFill>
                  <a:latin typeface="David" panose="020E0502060401010101" pitchFamily="34" charset="-79"/>
                  <a:cs typeface="David" panose="020E0502060401010101" pitchFamily="34" charset="-79"/>
                </a:endParaRP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case of 2D lattice this assumption change a bit claiming that </a:t>
                </a:r>
                <a:r>
                  <a:rPr lang="en-US" sz="1200" dirty="0" smtClean="0">
                    <a:solidFill>
                      <a:srgbClr val="002060"/>
                    </a:solidFill>
                    <a:latin typeface="David" panose="020E0502060401010101" pitchFamily="34" charset="-79"/>
                    <a:cs typeface="David" panose="020E0502060401010101" pitchFamily="34" charset="-79"/>
                  </a:rPr>
                  <a:t>“Any lattice plane can become </a:t>
                </a:r>
                <a:r>
                  <a:rPr lang="en-US" sz="1200" i="0">
                    <a:solidFill>
                      <a:srgbClr val="002060"/>
                    </a:solidFill>
                    <a:latin typeface="Cambria Math" panose="02040503050406030204" pitchFamily="18" charset="0"/>
                    <a:cs typeface="David" panose="020E0502060401010101" pitchFamily="34" charset="-79"/>
                  </a:rPr>
                  <a:t>(01</a:t>
                </a:r>
                <a:r>
                  <a:rPr lang="en-US" sz="1200" b="0" i="0" smtClean="0">
                    <a:solidFill>
                      <a:srgbClr val="002060"/>
                    </a:solidFill>
                    <a:latin typeface="Cambria Math" panose="02040503050406030204" pitchFamily="18" charset="0"/>
                    <a:cs typeface="David" panose="020E0502060401010101" pitchFamily="34" charset="-79"/>
                  </a:rPr>
                  <a:t>)</a:t>
                </a:r>
                <a:r>
                  <a:rPr lang="en-US" sz="1200" dirty="0" smtClean="0">
                    <a:solidFill>
                      <a:srgbClr val="002060"/>
                    </a:solidFill>
                    <a:latin typeface="David" panose="020E0502060401010101" pitchFamily="34" charset="-79"/>
                    <a:cs typeface="David" panose="020E0502060401010101" pitchFamily="34" charset="-79"/>
                  </a:rPr>
                  <a:t> plane</a:t>
                </a:r>
                <a:r>
                  <a:rPr lang="en-US" sz="1200" dirty="0" smtClean="0">
                    <a:solidFill>
                      <a:srgbClr val="002060"/>
                    </a:solidFill>
                    <a:latin typeface="David" panose="020E0502060401010101" pitchFamily="34" charset="-79"/>
                    <a:cs typeface="David" panose="020E0502060401010101" pitchFamily="34" charset="-79"/>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2060"/>
                    </a:solidFill>
                    <a:latin typeface="David" panose="020E0502060401010101" pitchFamily="34" charset="-79"/>
                    <a:cs typeface="David" panose="020E0502060401010101" pitchFamily="34" charset="-79"/>
                  </a:rPr>
                  <a:t>On</a:t>
                </a:r>
                <a:r>
                  <a:rPr lang="en-US" sz="1200" baseline="0" dirty="0" smtClean="0">
                    <a:solidFill>
                      <a:srgbClr val="002060"/>
                    </a:solidFill>
                    <a:latin typeface="David" panose="020E0502060401010101" pitchFamily="34" charset="-79"/>
                    <a:cs typeface="David" panose="020E0502060401010101" pitchFamily="34" charset="-79"/>
                  </a:rPr>
                  <a:t> the left we can see the basis vector a1 a2, and plane (01) in respect to these vectors. On the right we have plane (10) and the question is how can we change the choice of the basis vectors so that plane become (01). The answer in this case is pretty simple ---</a:t>
                </a:r>
                <a:endParaRPr lang="en-US" sz="1200" dirty="0" smtClean="0">
                  <a:solidFill>
                    <a:srgbClr val="002060"/>
                  </a:solidFill>
                  <a:latin typeface="David" panose="020E0502060401010101" pitchFamily="34" charset="-79"/>
                  <a:cs typeface="David" panose="020E0502060401010101" pitchFamily="34" charset="-79"/>
                </a:endParaRPr>
              </a:p>
              <a:p>
                <a:endParaRPr lang="en-US" dirty="0"/>
              </a:p>
            </p:txBody>
          </p:sp>
        </mc:Fallback>
      </mc:AlternateContent>
      <p:sp>
        <p:nvSpPr>
          <p:cNvPr id="4" name="Slide Number Placeholder 3"/>
          <p:cNvSpPr>
            <a:spLocks noGrp="1"/>
          </p:cNvSpPr>
          <p:nvPr>
            <p:ph type="sldNum" sz="quarter" idx="10"/>
          </p:nvPr>
        </p:nvSpPr>
        <p:spPr/>
        <p:txBody>
          <a:bodyPr/>
          <a:lstStyle/>
          <a:p>
            <a:fld id="{07222333-41BE-4AE3-8AC4-B79F99443B7F}" type="slidenum">
              <a:rPr lang="en-US" smtClean="0"/>
              <a:t>15</a:t>
            </a:fld>
            <a:endParaRPr lang="en-US"/>
          </a:p>
        </p:txBody>
      </p:sp>
    </p:spTree>
    <p:extLst>
      <p:ext uri="{BB962C8B-B14F-4D97-AF65-F5344CB8AC3E}">
        <p14:creationId xmlns:p14="http://schemas.microsoft.com/office/powerpoint/2010/main" val="2439860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just need to switch</a:t>
            </a:r>
            <a:r>
              <a:rPr lang="en-US" baseline="0" dirty="0" smtClean="0"/>
              <a:t> between a1 and a2 as you can see in the red basis vectors.</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16</a:t>
            </a:fld>
            <a:endParaRPr lang="en-US"/>
          </a:p>
        </p:txBody>
      </p:sp>
    </p:spTree>
    <p:extLst>
      <p:ext uri="{BB962C8B-B14F-4D97-AF65-F5344CB8AC3E}">
        <p14:creationId xmlns:p14="http://schemas.microsoft.com/office/powerpoint/2010/main" val="2882358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we have a</a:t>
            </a:r>
            <a:r>
              <a:rPr lang="en-US" baseline="0" dirty="0" smtClean="0"/>
              <a:t> plane such as (-25) ? </a:t>
            </a:r>
          </a:p>
          <a:p>
            <a:r>
              <a:rPr lang="en-US" dirty="0" smtClean="0"/>
              <a:t>The concept is that we must chose a1 so it’s laying on the plane and a2 just need to preserve the unit</a:t>
            </a:r>
            <a:r>
              <a:rPr lang="en-US" baseline="0" dirty="0" smtClean="0"/>
              <a:t> cell rules.</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17</a:t>
            </a:fld>
            <a:endParaRPr lang="en-US"/>
          </a:p>
        </p:txBody>
      </p:sp>
    </p:spTree>
    <p:extLst>
      <p:ext uri="{BB962C8B-B14F-4D97-AF65-F5344CB8AC3E}">
        <p14:creationId xmlns:p14="http://schemas.microsoft.com/office/powerpoint/2010/main" val="1613643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case these basis vectors in red assures that this plane is now (01) plane.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18</a:t>
            </a:fld>
            <a:endParaRPr lang="en-US"/>
          </a:p>
        </p:txBody>
      </p:sp>
    </p:spTree>
    <p:extLst>
      <p:ext uri="{BB962C8B-B14F-4D97-AF65-F5344CB8AC3E}">
        <p14:creationId xmlns:p14="http://schemas.microsoft.com/office/powerpoint/2010/main" val="3330652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assumption also requires some explanations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19</a:t>
            </a:fld>
            <a:endParaRPr lang="en-US"/>
          </a:p>
        </p:txBody>
      </p:sp>
    </p:spTree>
    <p:extLst>
      <p:ext uri="{BB962C8B-B14F-4D97-AF65-F5344CB8AC3E}">
        <p14:creationId xmlns:p14="http://schemas.microsoft.com/office/powerpoint/2010/main" val="1972793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a:t>
            </a:r>
            <a:r>
              <a:rPr lang="en-US" baseline="0" dirty="0" smtClean="0"/>
              <a:t> for this talk and we will go over the Introduction, the Aim of this Work, describing our Model,</a:t>
            </a:r>
          </a:p>
          <a:p>
            <a:r>
              <a:rPr lang="en-US" baseline="0" dirty="0" smtClean="0"/>
              <a:t>And we’ll finish with the Results and Conclusions parts.</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a:t>
            </a:fld>
            <a:endParaRPr lang="en-US"/>
          </a:p>
        </p:txBody>
      </p:sp>
    </p:spTree>
    <p:extLst>
      <p:ext uri="{BB962C8B-B14F-4D97-AF65-F5344CB8AC3E}">
        <p14:creationId xmlns:p14="http://schemas.microsoft.com/office/powerpoint/2010/main" val="778311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Claiming</a:t>
            </a:r>
            <a:r>
              <a:rPr lang="en-US" baseline="0" dirty="0" smtClean="0"/>
              <a:t> that - </a:t>
            </a:r>
            <a:r>
              <a:rPr lang="en-US" sz="1200" b="1" dirty="0" smtClean="0">
                <a:solidFill>
                  <a:srgbClr val="002060"/>
                </a:solidFill>
                <a:latin typeface="David" panose="020E0502060401010101" pitchFamily="34" charset="-79"/>
                <a:cs typeface="David" panose="020E0502060401010101" pitchFamily="34" charset="-79"/>
              </a:rPr>
              <a:t>Cleavage is related to structure</a:t>
            </a:r>
          </a:p>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20</a:t>
            </a:fld>
            <a:endParaRPr lang="en-US"/>
          </a:p>
        </p:txBody>
      </p:sp>
    </p:spTree>
    <p:extLst>
      <p:ext uri="{BB962C8B-B14F-4D97-AF65-F5344CB8AC3E}">
        <p14:creationId xmlns:p14="http://schemas.microsoft.com/office/powerpoint/2010/main" val="419694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claim that as the average atomic density goes down --- CLICK</a:t>
            </a:r>
          </a:p>
          <a:p>
            <a:r>
              <a:rPr lang="en-US" dirty="0" smtClean="0"/>
              <a:t>The tendency to cleave goes</a:t>
            </a:r>
            <a:r>
              <a:rPr lang="en-US" baseline="0" dirty="0" smtClean="0"/>
              <a:t> up --- CLICK</a:t>
            </a:r>
          </a:p>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21</a:t>
            </a:fld>
            <a:endParaRPr lang="en-US"/>
          </a:p>
        </p:txBody>
      </p:sp>
    </p:spTree>
    <p:extLst>
      <p:ext uri="{BB962C8B-B14F-4D97-AF65-F5344CB8AC3E}">
        <p14:creationId xmlns:p14="http://schemas.microsoft.com/office/powerpoint/2010/main" val="2446645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none" dirty="0" smtClean="0"/>
              <a:t>So now we need to explain what is </a:t>
            </a:r>
            <a:r>
              <a:rPr lang="en-US" sz="1200" u="none" dirty="0" smtClean="0">
                <a:solidFill>
                  <a:srgbClr val="CC9B00"/>
                </a:solidFill>
                <a:latin typeface="David" panose="020E0502060401010101" pitchFamily="34" charset="-79"/>
                <a:cs typeface="David" panose="020E0502060401010101" pitchFamily="34" charset="-79"/>
              </a:rPr>
              <a:t>Average atomic density and</a:t>
            </a:r>
            <a:r>
              <a:rPr lang="en-US" sz="1200" u="none" baseline="0" dirty="0" smtClean="0">
                <a:solidFill>
                  <a:srgbClr val="CC9B00"/>
                </a:solidFill>
                <a:latin typeface="David" panose="020E0502060401010101" pitchFamily="34" charset="-79"/>
                <a:cs typeface="David" panose="020E0502060401010101" pitchFamily="34" charset="-79"/>
              </a:rPr>
              <a:t> what is</a:t>
            </a:r>
            <a:r>
              <a:rPr lang="en-US" sz="1200" u="none" dirty="0" smtClean="0">
                <a:solidFill>
                  <a:srgbClr val="CC9B00"/>
                </a:solidFill>
                <a:latin typeface="David" panose="020E0502060401010101" pitchFamily="34" charset="-79"/>
                <a:cs typeface="David" panose="020E0502060401010101" pitchFamily="34" charset="-79"/>
              </a:rPr>
              <a:t> Cleaving ability according to our definitions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dirty="0" smtClean="0">
                <a:solidFill>
                  <a:srgbClr val="CC9B00"/>
                </a:solidFill>
                <a:latin typeface="David" panose="020E0502060401010101" pitchFamily="34" charset="-79"/>
                <a:cs typeface="David" panose="020E0502060401010101" pitchFamily="34" charset="-79"/>
              </a:rPr>
              <a:t>Assuming a</a:t>
            </a:r>
            <a:r>
              <a:rPr lang="en-US" sz="1200" u="none" baseline="0" dirty="0" smtClean="0">
                <a:solidFill>
                  <a:srgbClr val="CC9B00"/>
                </a:solidFill>
                <a:latin typeface="David" panose="020E0502060401010101" pitchFamily="34" charset="-79"/>
                <a:cs typeface="David" panose="020E0502060401010101" pitchFamily="34" charset="-79"/>
              </a:rPr>
              <a:t> given atomic density, denoted by D, the Average atomic Density for a (001) plane is given by the atom’s contributions divided by the relevant area. In the case of (001) plane, this area is parallel to (xy) plane.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baseline="0" dirty="0" smtClean="0">
                <a:solidFill>
                  <a:srgbClr val="CC9B00"/>
                </a:solidFill>
                <a:latin typeface="David" panose="020E0502060401010101" pitchFamily="34" charset="-79"/>
                <a:cs typeface="David" panose="020E0502060401010101" pitchFamily="34" charset="-79"/>
              </a:rPr>
              <a:t>Cleaving ability is maybe the most important parameter of this work, and it is a measure to predict how likely a lattice plane will tend to cleave. The cleaving ability is simply one over the average atomic density.</a:t>
            </a:r>
            <a:endParaRPr lang="en-US" sz="1200" u="none" dirty="0" smtClean="0">
              <a:solidFill>
                <a:srgbClr val="CC9B00"/>
              </a:solidFill>
              <a:latin typeface="David" panose="020E0502060401010101" pitchFamily="34" charset="-79"/>
              <a:cs typeface="David" panose="020E0502060401010101" pitchFamily="34" charset="-79"/>
            </a:endParaRPr>
          </a:p>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22</a:t>
            </a:fld>
            <a:endParaRPr lang="en-US"/>
          </a:p>
        </p:txBody>
      </p:sp>
    </p:spTree>
    <p:extLst>
      <p:ext uri="{BB962C8B-B14F-4D97-AF65-F5344CB8AC3E}">
        <p14:creationId xmlns:p14="http://schemas.microsoft.com/office/powerpoint/2010/main" val="1472913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order to simplify and visualize the terms - </a:t>
            </a:r>
            <a:r>
              <a:rPr lang="en-US" sz="1200" b="1" u="none" dirty="0" smtClean="0">
                <a:solidFill>
                  <a:srgbClr val="CC9B00"/>
                </a:solidFill>
                <a:latin typeface="David" panose="020E0502060401010101" pitchFamily="34" charset="-79"/>
                <a:cs typeface="David" panose="020E0502060401010101" pitchFamily="34" charset="-79"/>
              </a:rPr>
              <a:t>Average atomic density &amp; Cleaving ability, </a:t>
            </a:r>
            <a:r>
              <a:rPr lang="en-US" sz="1200" b="0" u="none" dirty="0" smtClean="0">
                <a:solidFill>
                  <a:srgbClr val="CC9B00"/>
                </a:solidFill>
                <a:latin typeface="David" panose="020E0502060401010101" pitchFamily="34" charset="-79"/>
                <a:cs typeface="David" panose="020E0502060401010101" pitchFamily="34" charset="-79"/>
              </a:rPr>
              <a:t>we</a:t>
            </a:r>
            <a:r>
              <a:rPr lang="en-US" sz="1200" b="0" u="none" baseline="0" dirty="0" smtClean="0">
                <a:solidFill>
                  <a:srgbClr val="CC9B00"/>
                </a:solidFill>
                <a:latin typeface="David" panose="020E0502060401010101" pitchFamily="34" charset="-79"/>
                <a:cs typeface="David" panose="020E0502060401010101" pitchFamily="34" charset="-79"/>
              </a:rPr>
              <a:t> will use this </a:t>
            </a:r>
            <a:r>
              <a:rPr lang="en-US" sz="1200" kern="1200" dirty="0" smtClean="0">
                <a:solidFill>
                  <a:schemeClr val="tx1"/>
                </a:solidFill>
                <a:effectLst/>
                <a:latin typeface="+mn-lt"/>
                <a:ea typeface="+mn-ea"/>
                <a:cs typeface="+mn-cs"/>
              </a:rPr>
              <a:t>ɑ-SiO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unit</a:t>
            </a:r>
            <a:r>
              <a:rPr lang="en-US" sz="1200" kern="1200" baseline="0" dirty="0" smtClean="0">
                <a:solidFill>
                  <a:schemeClr val="tx1"/>
                </a:solidFill>
                <a:effectLst/>
                <a:latin typeface="+mn-lt"/>
                <a:ea typeface="+mn-ea"/>
                <a:cs typeface="+mn-cs"/>
              </a:rPr>
              <a:t> cell</a:t>
            </a:r>
            <a:r>
              <a:rPr lang="en-US" sz="1200" b="0" u="none" baseline="0" dirty="0" smtClean="0">
                <a:solidFill>
                  <a:srgbClr val="CC9B00"/>
                </a:solidFill>
                <a:latin typeface="David" panose="020E0502060401010101" pitchFamily="34" charset="-79"/>
                <a:cs typeface="David" panose="020E0502060401010101" pitchFamily="34" charset="-79"/>
              </a:rPr>
              <a:t> as an example, </a:t>
            </a:r>
            <a:r>
              <a:rPr lang="en-US" sz="1200" kern="1200" dirty="0" smtClean="0">
                <a:solidFill>
                  <a:schemeClr val="tx1"/>
                </a:solidFill>
                <a:effectLst/>
                <a:latin typeface="+mn-lt"/>
                <a:ea typeface="+mn-ea"/>
                <a:cs typeface="+mn-cs"/>
              </a:rPr>
              <a:t>where atoms are represented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geometrically as spheres. In this case</a:t>
            </a:r>
            <a:r>
              <a:rPr lang="en-US" sz="1200" kern="1200" baseline="0" dirty="0" smtClean="0">
                <a:solidFill>
                  <a:schemeClr val="tx1"/>
                </a:solidFill>
                <a:effectLst/>
                <a:latin typeface="+mn-lt"/>
                <a:ea typeface="+mn-ea"/>
                <a:cs typeface="+mn-cs"/>
              </a:rPr>
              <a:t> the unit cell is divided to 5 sections (in general it was divided to N sections, usually 100).</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The area of the atoms </a:t>
            </a:r>
            <a:r>
              <a:rPr lang="en-US" sz="1200" kern="1200" dirty="0" smtClean="0">
                <a:solidFill>
                  <a:schemeClr val="tx1"/>
                </a:solidFill>
                <a:effectLst/>
                <a:latin typeface="+mn-lt"/>
                <a:ea typeface="+mn-ea"/>
                <a:cs typeface="+mn-cs"/>
              </a:rPr>
              <a:t>intersecting these </a:t>
            </a:r>
            <a:r>
              <a:rPr lang="en-US" sz="1200" kern="1200" dirty="0">
                <a:solidFill>
                  <a:schemeClr val="tx1"/>
                </a:solidFill>
                <a:effectLst/>
                <a:latin typeface="+mn-lt"/>
                <a:ea typeface="+mn-ea"/>
                <a:cs typeface="+mn-cs"/>
              </a:rPr>
              <a:t>(001) </a:t>
            </a:r>
            <a:r>
              <a:rPr lang="en-US" sz="1200" kern="1200" dirty="0" smtClean="0">
                <a:solidFill>
                  <a:schemeClr val="tx1"/>
                </a:solidFill>
                <a:effectLst/>
                <a:latin typeface="+mn-lt"/>
                <a:ea typeface="+mn-ea"/>
                <a:cs typeface="+mn-cs"/>
              </a:rPr>
              <a:t>planes (“the sections”) </a:t>
            </a:r>
            <a:r>
              <a:rPr lang="en-US" sz="1200" kern="1200" dirty="0">
                <a:solidFill>
                  <a:schemeClr val="tx1"/>
                </a:solidFill>
                <a:effectLst/>
                <a:latin typeface="+mn-lt"/>
                <a:ea typeface="+mn-ea"/>
                <a:cs typeface="+mn-cs"/>
              </a:rPr>
              <a:t>is calculated for each </a:t>
            </a:r>
            <a:r>
              <a:rPr lang="en-US" sz="1200" kern="1200" dirty="0" smtClean="0">
                <a:solidFill>
                  <a:schemeClr val="tx1"/>
                </a:solidFill>
                <a:effectLst/>
                <a:latin typeface="+mn-lt"/>
                <a:ea typeface="+mn-ea"/>
                <a:cs typeface="+mn-cs"/>
              </a:rPr>
              <a:t>section, </a:t>
            </a:r>
            <a:r>
              <a:rPr lang="en-US" sz="1200" kern="1200" dirty="0">
                <a:solidFill>
                  <a:schemeClr val="tx1"/>
                </a:solidFill>
                <a:effectLst/>
                <a:latin typeface="+mn-lt"/>
                <a:ea typeface="+mn-ea"/>
                <a:cs typeface="+mn-cs"/>
              </a:rPr>
              <a:t>and divided by the area of the plane</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This is in fact the Average atomic density, and as you can see this calculation is slightly different for each section. The Cleaving ability is simply one over the average atomic density, and we’re looking for the maximum cleaving ability (the section with the highest probability to enable cleavage).</a:t>
            </a:r>
            <a:endParaRPr lang="en-US" sz="900" b="1" u="none" dirty="0" smtClean="0">
              <a:solidFill>
                <a:srgbClr val="CC9B00"/>
              </a:solidFill>
              <a:latin typeface="David" panose="020E0502060401010101" pitchFamily="34" charset="-79"/>
              <a:cs typeface="David" panose="020E0502060401010101" pitchFamily="34" charset="-79"/>
            </a:endParaRPr>
          </a:p>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23</a:t>
            </a:fld>
            <a:endParaRPr lang="en-US"/>
          </a:p>
        </p:txBody>
      </p:sp>
    </p:spTree>
    <p:extLst>
      <p:ext uri="{BB962C8B-B14F-4D97-AF65-F5344CB8AC3E}">
        <p14:creationId xmlns:p14="http://schemas.microsoft.com/office/powerpoint/2010/main" val="330926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order to simplify and visualize the terms - </a:t>
            </a:r>
            <a:r>
              <a:rPr lang="en-US" sz="1200" b="1" u="none" dirty="0" smtClean="0">
                <a:solidFill>
                  <a:srgbClr val="CC9B00"/>
                </a:solidFill>
                <a:latin typeface="David" panose="020E0502060401010101" pitchFamily="34" charset="-79"/>
                <a:cs typeface="David" panose="020E0502060401010101" pitchFamily="34" charset="-79"/>
              </a:rPr>
              <a:t>Average atomic density &amp; Cleaving ability, </a:t>
            </a:r>
            <a:r>
              <a:rPr lang="en-US" sz="1200" b="0" u="none" dirty="0" smtClean="0">
                <a:solidFill>
                  <a:srgbClr val="CC9B00"/>
                </a:solidFill>
                <a:latin typeface="David" panose="020E0502060401010101" pitchFamily="34" charset="-79"/>
                <a:cs typeface="David" panose="020E0502060401010101" pitchFamily="34" charset="-79"/>
              </a:rPr>
              <a:t>we</a:t>
            </a:r>
            <a:r>
              <a:rPr lang="en-US" sz="1200" b="0" u="none" baseline="0" dirty="0" smtClean="0">
                <a:solidFill>
                  <a:srgbClr val="CC9B00"/>
                </a:solidFill>
                <a:latin typeface="David" panose="020E0502060401010101" pitchFamily="34" charset="-79"/>
                <a:cs typeface="David" panose="020E0502060401010101" pitchFamily="34" charset="-79"/>
              </a:rPr>
              <a:t> will use this </a:t>
            </a:r>
            <a:r>
              <a:rPr lang="en-US" sz="1200" kern="1200" dirty="0" smtClean="0">
                <a:solidFill>
                  <a:schemeClr val="tx1"/>
                </a:solidFill>
                <a:effectLst/>
                <a:latin typeface="+mn-lt"/>
                <a:ea typeface="+mn-ea"/>
                <a:cs typeface="+mn-cs"/>
              </a:rPr>
              <a:t>ɑ-SiO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unit</a:t>
            </a:r>
            <a:r>
              <a:rPr lang="en-US" sz="1200" kern="1200" baseline="0" dirty="0" smtClean="0">
                <a:solidFill>
                  <a:schemeClr val="tx1"/>
                </a:solidFill>
                <a:effectLst/>
                <a:latin typeface="+mn-lt"/>
                <a:ea typeface="+mn-ea"/>
                <a:cs typeface="+mn-cs"/>
              </a:rPr>
              <a:t> cell</a:t>
            </a:r>
            <a:r>
              <a:rPr lang="en-US" sz="1200" b="0" u="none" baseline="0" dirty="0" smtClean="0">
                <a:solidFill>
                  <a:srgbClr val="CC9B00"/>
                </a:solidFill>
                <a:latin typeface="David" panose="020E0502060401010101" pitchFamily="34" charset="-79"/>
                <a:cs typeface="David" panose="020E0502060401010101" pitchFamily="34" charset="-79"/>
              </a:rPr>
              <a:t> as an example, </a:t>
            </a:r>
            <a:r>
              <a:rPr lang="en-US" sz="1200" kern="1200" dirty="0" smtClean="0">
                <a:solidFill>
                  <a:schemeClr val="tx1"/>
                </a:solidFill>
                <a:effectLst/>
                <a:latin typeface="+mn-lt"/>
                <a:ea typeface="+mn-ea"/>
                <a:cs typeface="+mn-cs"/>
              </a:rPr>
              <a:t>where atoms are represented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geometrically as spheres. In this case</a:t>
            </a:r>
            <a:r>
              <a:rPr lang="en-US" sz="1200" kern="1200" baseline="0" dirty="0" smtClean="0">
                <a:solidFill>
                  <a:schemeClr val="tx1"/>
                </a:solidFill>
                <a:effectLst/>
                <a:latin typeface="+mn-lt"/>
                <a:ea typeface="+mn-ea"/>
                <a:cs typeface="+mn-cs"/>
              </a:rPr>
              <a:t> the unit cell is divided to 5 sections (in general it was divided to N sections, usually 100).</a:t>
            </a:r>
            <a:r>
              <a:rPr lang="en-US" sz="1200" kern="1200" dirty="0" smtClean="0">
                <a:solidFill>
                  <a:schemeClr val="tx1"/>
                </a:solidFill>
                <a:effectLst/>
                <a:latin typeface="+mn-lt"/>
                <a:ea typeface="+mn-ea"/>
                <a:cs typeface="+mn-cs"/>
              </a:rPr>
              <a:t> The area of the atoms intersecting these (001) planes (“the sections”) is calculated for each section, and divided by the area of the plane.</a:t>
            </a:r>
            <a:r>
              <a:rPr lang="en-US" sz="1200" kern="1200" baseline="0" dirty="0" smtClean="0">
                <a:solidFill>
                  <a:schemeClr val="tx1"/>
                </a:solidFill>
                <a:effectLst/>
                <a:latin typeface="+mn-lt"/>
                <a:ea typeface="+mn-ea"/>
                <a:cs typeface="+mn-cs"/>
              </a:rPr>
              <a:t> This is in fact the Average atomic density, and as you can see this calculation is slightly different for each section. The Cleaving ability is simply one over the average atomic density, and we’re looking for the maximum cleaving ability (the section with the highest probability to enable cleavage).</a:t>
            </a:r>
            <a:endParaRPr lang="en-US" sz="900" b="1" u="none" dirty="0" smtClean="0">
              <a:solidFill>
                <a:srgbClr val="CC9B00"/>
              </a:solidFill>
              <a:latin typeface="David" panose="020E0502060401010101" pitchFamily="34" charset="-79"/>
              <a:cs typeface="David" panose="020E0502060401010101" pitchFamily="34" charset="-79"/>
            </a:endParaRPr>
          </a:p>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24</a:t>
            </a:fld>
            <a:endParaRPr lang="en-US"/>
          </a:p>
        </p:txBody>
      </p:sp>
    </p:spTree>
    <p:extLst>
      <p:ext uri="{BB962C8B-B14F-4D97-AF65-F5344CB8AC3E}">
        <p14:creationId xmlns:p14="http://schemas.microsoft.com/office/powerpoint/2010/main" val="3210755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order to simplify and visualize the terms - </a:t>
            </a:r>
            <a:r>
              <a:rPr lang="en-US" sz="1200" b="1" u="none" dirty="0" smtClean="0">
                <a:solidFill>
                  <a:srgbClr val="CC9B00"/>
                </a:solidFill>
                <a:latin typeface="David" panose="020E0502060401010101" pitchFamily="34" charset="-79"/>
                <a:cs typeface="David" panose="020E0502060401010101" pitchFamily="34" charset="-79"/>
              </a:rPr>
              <a:t>Average atomic density &amp; Cleaving ability, </a:t>
            </a:r>
            <a:r>
              <a:rPr lang="en-US" sz="1200" b="0" u="none" dirty="0" smtClean="0">
                <a:solidFill>
                  <a:srgbClr val="CC9B00"/>
                </a:solidFill>
                <a:latin typeface="David" panose="020E0502060401010101" pitchFamily="34" charset="-79"/>
                <a:cs typeface="David" panose="020E0502060401010101" pitchFamily="34" charset="-79"/>
              </a:rPr>
              <a:t>we</a:t>
            </a:r>
            <a:r>
              <a:rPr lang="en-US" sz="1200" b="0" u="none" baseline="0" dirty="0" smtClean="0">
                <a:solidFill>
                  <a:srgbClr val="CC9B00"/>
                </a:solidFill>
                <a:latin typeface="David" panose="020E0502060401010101" pitchFamily="34" charset="-79"/>
                <a:cs typeface="David" panose="020E0502060401010101" pitchFamily="34" charset="-79"/>
              </a:rPr>
              <a:t> will use this </a:t>
            </a:r>
            <a:r>
              <a:rPr lang="en-US" sz="1200" kern="1200" dirty="0" smtClean="0">
                <a:solidFill>
                  <a:schemeClr val="tx1"/>
                </a:solidFill>
                <a:effectLst/>
                <a:latin typeface="+mn-lt"/>
                <a:ea typeface="+mn-ea"/>
                <a:cs typeface="+mn-cs"/>
              </a:rPr>
              <a:t>ɑ-SiO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unit</a:t>
            </a:r>
            <a:r>
              <a:rPr lang="en-US" sz="1200" kern="1200" baseline="0" dirty="0" smtClean="0">
                <a:solidFill>
                  <a:schemeClr val="tx1"/>
                </a:solidFill>
                <a:effectLst/>
                <a:latin typeface="+mn-lt"/>
                <a:ea typeface="+mn-ea"/>
                <a:cs typeface="+mn-cs"/>
              </a:rPr>
              <a:t> cell</a:t>
            </a:r>
            <a:r>
              <a:rPr lang="en-US" sz="1200" b="0" u="none" baseline="0" dirty="0" smtClean="0">
                <a:solidFill>
                  <a:srgbClr val="CC9B00"/>
                </a:solidFill>
                <a:latin typeface="David" panose="020E0502060401010101" pitchFamily="34" charset="-79"/>
                <a:cs typeface="David" panose="020E0502060401010101" pitchFamily="34" charset="-79"/>
              </a:rPr>
              <a:t> as an example, </a:t>
            </a:r>
            <a:r>
              <a:rPr lang="en-US" sz="1200" kern="1200" dirty="0" smtClean="0">
                <a:solidFill>
                  <a:schemeClr val="tx1"/>
                </a:solidFill>
                <a:effectLst/>
                <a:latin typeface="+mn-lt"/>
                <a:ea typeface="+mn-ea"/>
                <a:cs typeface="+mn-cs"/>
              </a:rPr>
              <a:t>where atoms are represented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geometrically as spheres. In this case</a:t>
            </a:r>
            <a:r>
              <a:rPr lang="en-US" sz="1200" kern="1200" baseline="0" dirty="0" smtClean="0">
                <a:solidFill>
                  <a:schemeClr val="tx1"/>
                </a:solidFill>
                <a:effectLst/>
                <a:latin typeface="+mn-lt"/>
                <a:ea typeface="+mn-ea"/>
                <a:cs typeface="+mn-cs"/>
              </a:rPr>
              <a:t> the unit cell is divided to 5 sections (in general it was divided to N sections, usually 100).</a:t>
            </a:r>
            <a:r>
              <a:rPr lang="en-US" sz="1200" kern="1200" dirty="0" smtClean="0">
                <a:solidFill>
                  <a:schemeClr val="tx1"/>
                </a:solidFill>
                <a:effectLst/>
                <a:latin typeface="+mn-lt"/>
                <a:ea typeface="+mn-ea"/>
                <a:cs typeface="+mn-cs"/>
              </a:rPr>
              <a:t> The area of the atoms intersecting these (001) planes (“the sections”) is calculated for each section, and divided by the area of the plane.</a:t>
            </a:r>
            <a:r>
              <a:rPr lang="en-US" sz="1200" kern="1200" baseline="0" dirty="0" smtClean="0">
                <a:solidFill>
                  <a:schemeClr val="tx1"/>
                </a:solidFill>
                <a:effectLst/>
                <a:latin typeface="+mn-lt"/>
                <a:ea typeface="+mn-ea"/>
                <a:cs typeface="+mn-cs"/>
              </a:rPr>
              <a:t> This is in fact the Average atomic density, and as you can see this calculation is slightly different for each section. The Cleaving ability is simply one over the average atomic density, and we’re looking for the maximum cleaving ability (the section with the highest probability to enable cleavage).</a:t>
            </a:r>
            <a:endParaRPr lang="en-US" sz="900" b="1" u="none" dirty="0" smtClean="0">
              <a:solidFill>
                <a:srgbClr val="CC9B00"/>
              </a:solidFill>
              <a:latin typeface="David" panose="020E0502060401010101" pitchFamily="34" charset="-79"/>
              <a:cs typeface="David" panose="020E0502060401010101" pitchFamily="34" charset="-79"/>
            </a:endParaRPr>
          </a:p>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25</a:t>
            </a:fld>
            <a:endParaRPr lang="en-US"/>
          </a:p>
        </p:txBody>
      </p:sp>
    </p:spTree>
    <p:extLst>
      <p:ext uri="{BB962C8B-B14F-4D97-AF65-F5344CB8AC3E}">
        <p14:creationId xmlns:p14="http://schemas.microsoft.com/office/powerpoint/2010/main" val="2945544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order to simplify and visualize the terms - </a:t>
            </a:r>
            <a:r>
              <a:rPr lang="en-US" sz="1200" b="1" u="none" dirty="0" smtClean="0">
                <a:solidFill>
                  <a:srgbClr val="CC9B00"/>
                </a:solidFill>
                <a:latin typeface="David" panose="020E0502060401010101" pitchFamily="34" charset="-79"/>
                <a:cs typeface="David" panose="020E0502060401010101" pitchFamily="34" charset="-79"/>
              </a:rPr>
              <a:t>Average atomic density &amp; Cleaving ability, </a:t>
            </a:r>
            <a:r>
              <a:rPr lang="en-US" sz="1200" b="0" u="none" dirty="0" smtClean="0">
                <a:solidFill>
                  <a:srgbClr val="CC9B00"/>
                </a:solidFill>
                <a:latin typeface="David" panose="020E0502060401010101" pitchFamily="34" charset="-79"/>
                <a:cs typeface="David" panose="020E0502060401010101" pitchFamily="34" charset="-79"/>
              </a:rPr>
              <a:t>we</a:t>
            </a:r>
            <a:r>
              <a:rPr lang="en-US" sz="1200" b="0" u="none" baseline="0" dirty="0" smtClean="0">
                <a:solidFill>
                  <a:srgbClr val="CC9B00"/>
                </a:solidFill>
                <a:latin typeface="David" panose="020E0502060401010101" pitchFamily="34" charset="-79"/>
                <a:cs typeface="David" panose="020E0502060401010101" pitchFamily="34" charset="-79"/>
              </a:rPr>
              <a:t> will use this </a:t>
            </a:r>
            <a:r>
              <a:rPr lang="en-US" sz="1200" kern="1200" dirty="0" smtClean="0">
                <a:solidFill>
                  <a:schemeClr val="tx1"/>
                </a:solidFill>
                <a:effectLst/>
                <a:latin typeface="+mn-lt"/>
                <a:ea typeface="+mn-ea"/>
                <a:cs typeface="+mn-cs"/>
              </a:rPr>
              <a:t>ɑ-SiO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unit</a:t>
            </a:r>
            <a:r>
              <a:rPr lang="en-US" sz="1200" kern="1200" baseline="0" dirty="0" smtClean="0">
                <a:solidFill>
                  <a:schemeClr val="tx1"/>
                </a:solidFill>
                <a:effectLst/>
                <a:latin typeface="+mn-lt"/>
                <a:ea typeface="+mn-ea"/>
                <a:cs typeface="+mn-cs"/>
              </a:rPr>
              <a:t> cell</a:t>
            </a:r>
            <a:r>
              <a:rPr lang="en-US" sz="1200" b="0" u="none" baseline="0" dirty="0" smtClean="0">
                <a:solidFill>
                  <a:srgbClr val="CC9B00"/>
                </a:solidFill>
                <a:latin typeface="David" panose="020E0502060401010101" pitchFamily="34" charset="-79"/>
                <a:cs typeface="David" panose="020E0502060401010101" pitchFamily="34" charset="-79"/>
              </a:rPr>
              <a:t> as an example, </a:t>
            </a:r>
            <a:r>
              <a:rPr lang="en-US" sz="1200" kern="1200" dirty="0" smtClean="0">
                <a:solidFill>
                  <a:schemeClr val="tx1"/>
                </a:solidFill>
                <a:effectLst/>
                <a:latin typeface="+mn-lt"/>
                <a:ea typeface="+mn-ea"/>
                <a:cs typeface="+mn-cs"/>
              </a:rPr>
              <a:t>where atoms are represented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geometrically as spheres. In this case</a:t>
            </a:r>
            <a:r>
              <a:rPr lang="en-US" sz="1200" kern="1200" baseline="0" dirty="0" smtClean="0">
                <a:solidFill>
                  <a:schemeClr val="tx1"/>
                </a:solidFill>
                <a:effectLst/>
                <a:latin typeface="+mn-lt"/>
                <a:ea typeface="+mn-ea"/>
                <a:cs typeface="+mn-cs"/>
              </a:rPr>
              <a:t> the unit cell is divided to 5 sections (in general it was divided to N sections, usually 100).</a:t>
            </a:r>
            <a:r>
              <a:rPr lang="en-US" sz="1200" kern="1200" dirty="0" smtClean="0">
                <a:solidFill>
                  <a:schemeClr val="tx1"/>
                </a:solidFill>
                <a:effectLst/>
                <a:latin typeface="+mn-lt"/>
                <a:ea typeface="+mn-ea"/>
                <a:cs typeface="+mn-cs"/>
              </a:rPr>
              <a:t> The area of the atoms intersecting these (001) planes (“the sections”) is calculated for each section, and divided by the area of the plane.</a:t>
            </a:r>
            <a:r>
              <a:rPr lang="en-US" sz="1200" kern="1200" baseline="0" dirty="0" smtClean="0">
                <a:solidFill>
                  <a:schemeClr val="tx1"/>
                </a:solidFill>
                <a:effectLst/>
                <a:latin typeface="+mn-lt"/>
                <a:ea typeface="+mn-ea"/>
                <a:cs typeface="+mn-cs"/>
              </a:rPr>
              <a:t> This is in fact the Average atomic density, and as you can see this calculation is slightly different for each section. The Cleaving ability is simply one over the average atomic density, and we’re looking for the maximum cleaving ability (the section with the highest probability to enable cleavage).</a:t>
            </a:r>
            <a:endParaRPr lang="en-US" sz="900" b="1" u="none" dirty="0" smtClean="0">
              <a:solidFill>
                <a:srgbClr val="CC9B00"/>
              </a:solidFill>
              <a:latin typeface="David" panose="020E0502060401010101" pitchFamily="34" charset="-79"/>
              <a:cs typeface="David" panose="020E0502060401010101" pitchFamily="34" charset="-79"/>
            </a:endParaRPr>
          </a:p>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26</a:t>
            </a:fld>
            <a:endParaRPr lang="en-US"/>
          </a:p>
        </p:txBody>
      </p:sp>
    </p:spTree>
    <p:extLst>
      <p:ext uri="{BB962C8B-B14F-4D97-AF65-F5344CB8AC3E}">
        <p14:creationId xmlns:p14="http://schemas.microsoft.com/office/powerpoint/2010/main" val="1286921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order to simplify and visualize the terms - </a:t>
            </a:r>
            <a:r>
              <a:rPr lang="en-US" sz="1200" b="1" u="none" dirty="0" smtClean="0">
                <a:solidFill>
                  <a:srgbClr val="CC9B00"/>
                </a:solidFill>
                <a:latin typeface="David" panose="020E0502060401010101" pitchFamily="34" charset="-79"/>
                <a:cs typeface="David" panose="020E0502060401010101" pitchFamily="34" charset="-79"/>
              </a:rPr>
              <a:t>Average atomic density &amp; Cleaving ability, </a:t>
            </a:r>
            <a:r>
              <a:rPr lang="en-US" sz="1200" b="0" u="none" dirty="0" smtClean="0">
                <a:solidFill>
                  <a:srgbClr val="CC9B00"/>
                </a:solidFill>
                <a:latin typeface="David" panose="020E0502060401010101" pitchFamily="34" charset="-79"/>
                <a:cs typeface="David" panose="020E0502060401010101" pitchFamily="34" charset="-79"/>
              </a:rPr>
              <a:t>we</a:t>
            </a:r>
            <a:r>
              <a:rPr lang="en-US" sz="1200" b="0" u="none" baseline="0" dirty="0" smtClean="0">
                <a:solidFill>
                  <a:srgbClr val="CC9B00"/>
                </a:solidFill>
                <a:latin typeface="David" panose="020E0502060401010101" pitchFamily="34" charset="-79"/>
                <a:cs typeface="David" panose="020E0502060401010101" pitchFamily="34" charset="-79"/>
              </a:rPr>
              <a:t> will use this </a:t>
            </a:r>
            <a:r>
              <a:rPr lang="en-US" sz="1200" kern="1200" dirty="0" smtClean="0">
                <a:solidFill>
                  <a:schemeClr val="tx1"/>
                </a:solidFill>
                <a:effectLst/>
                <a:latin typeface="+mn-lt"/>
                <a:ea typeface="+mn-ea"/>
                <a:cs typeface="+mn-cs"/>
              </a:rPr>
              <a:t>ɑ-SiO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unit</a:t>
            </a:r>
            <a:r>
              <a:rPr lang="en-US" sz="1200" kern="1200" baseline="0" dirty="0" smtClean="0">
                <a:solidFill>
                  <a:schemeClr val="tx1"/>
                </a:solidFill>
                <a:effectLst/>
                <a:latin typeface="+mn-lt"/>
                <a:ea typeface="+mn-ea"/>
                <a:cs typeface="+mn-cs"/>
              </a:rPr>
              <a:t> cell</a:t>
            </a:r>
            <a:r>
              <a:rPr lang="en-US" sz="1200" b="0" u="none" baseline="0" dirty="0" smtClean="0">
                <a:solidFill>
                  <a:srgbClr val="CC9B00"/>
                </a:solidFill>
                <a:latin typeface="David" panose="020E0502060401010101" pitchFamily="34" charset="-79"/>
                <a:cs typeface="David" panose="020E0502060401010101" pitchFamily="34" charset="-79"/>
              </a:rPr>
              <a:t> as an example, </a:t>
            </a:r>
            <a:r>
              <a:rPr lang="en-US" sz="1200" kern="1200" dirty="0" smtClean="0">
                <a:solidFill>
                  <a:schemeClr val="tx1"/>
                </a:solidFill>
                <a:effectLst/>
                <a:latin typeface="+mn-lt"/>
                <a:ea typeface="+mn-ea"/>
                <a:cs typeface="+mn-cs"/>
              </a:rPr>
              <a:t>where atoms are represented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geometrically as spheres. In this case</a:t>
            </a:r>
            <a:r>
              <a:rPr lang="en-US" sz="1200" kern="1200" baseline="0" dirty="0" smtClean="0">
                <a:solidFill>
                  <a:schemeClr val="tx1"/>
                </a:solidFill>
                <a:effectLst/>
                <a:latin typeface="+mn-lt"/>
                <a:ea typeface="+mn-ea"/>
                <a:cs typeface="+mn-cs"/>
              </a:rPr>
              <a:t> the unit cell is divided to 5 sections (in general it was divided to N sections, usually 100).</a:t>
            </a:r>
            <a:r>
              <a:rPr lang="en-US" sz="1200" kern="1200" dirty="0" smtClean="0">
                <a:solidFill>
                  <a:schemeClr val="tx1"/>
                </a:solidFill>
                <a:effectLst/>
                <a:latin typeface="+mn-lt"/>
                <a:ea typeface="+mn-ea"/>
                <a:cs typeface="+mn-cs"/>
              </a:rPr>
              <a:t> The area of the atoms intersecting these (001) planes (“the sections”) is calculated for each section, and divided by the area of the plane.</a:t>
            </a:r>
            <a:r>
              <a:rPr lang="en-US" sz="1200" kern="1200" baseline="0" dirty="0" smtClean="0">
                <a:solidFill>
                  <a:schemeClr val="tx1"/>
                </a:solidFill>
                <a:effectLst/>
                <a:latin typeface="+mn-lt"/>
                <a:ea typeface="+mn-ea"/>
                <a:cs typeface="+mn-cs"/>
              </a:rPr>
              <a:t> This is in fact the Average atomic density, and as you can see this calculation is slightly different for each section. The Cleaving ability is simply one over the average atomic density, and we’re looking for the maximum cleaving ability (the section with the highest probability to enable cleavage).</a:t>
            </a:r>
            <a:endParaRPr lang="en-US" sz="900" b="1" u="none" dirty="0" smtClean="0">
              <a:solidFill>
                <a:srgbClr val="CC9B00"/>
              </a:solidFill>
              <a:latin typeface="David" panose="020E0502060401010101" pitchFamily="34" charset="-79"/>
              <a:cs typeface="David" panose="020E0502060401010101" pitchFamily="34" charset="-79"/>
            </a:endParaRPr>
          </a:p>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27</a:t>
            </a:fld>
            <a:endParaRPr lang="en-US"/>
          </a:p>
        </p:txBody>
      </p:sp>
    </p:spTree>
    <p:extLst>
      <p:ext uri="{BB962C8B-B14F-4D97-AF65-F5344CB8AC3E}">
        <p14:creationId xmlns:p14="http://schemas.microsoft.com/office/powerpoint/2010/main" val="2953157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planes other than (001) ?</a:t>
            </a:r>
          </a:p>
          <a:p>
            <a:r>
              <a:rPr lang="en-US" baseline="0" dirty="0" smtClean="0"/>
              <a:t>Of course this process had to be repeated for all possible lattice planes (we control the number of planes), and maximum cleaving abilities had to be found. This time we are talking about the maximum cleaving ability from all planes.</a:t>
            </a:r>
          </a:p>
          <a:p>
            <a:r>
              <a:rPr lang="en-US" dirty="0" smtClean="0"/>
              <a:t>How we did it?</a:t>
            </a:r>
          </a:p>
          <a:p>
            <a:r>
              <a:rPr lang="en-US" dirty="0" smtClean="0"/>
              <a:t>The</a:t>
            </a:r>
            <a:r>
              <a:rPr lang="en-US" baseline="0" dirty="0" smtClean="0"/>
              <a:t> same process I showed you earlier for the 2D case was applied. Meaning, the original basis vectors a1 a2 a3 where transformed to capital A1 A2 A3, so that capital A1 A2 are parallel to the (hkl) plane.</a:t>
            </a:r>
          </a:p>
          <a:p>
            <a:r>
              <a:rPr lang="en-US" baseline="0" dirty="0" smtClean="0"/>
              <a:t>In this way we made sure that the (hkl) plane in respect to the new basis vectors becomes (001).</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28</a:t>
            </a:fld>
            <a:endParaRPr lang="en-US"/>
          </a:p>
        </p:txBody>
      </p:sp>
    </p:spTree>
    <p:extLst>
      <p:ext uri="{BB962C8B-B14F-4D97-AF65-F5344CB8AC3E}">
        <p14:creationId xmlns:p14="http://schemas.microsoft.com/office/powerpoint/2010/main" val="662868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Quartz example I showed you how our model work treating atoms as solid spheres. In our</a:t>
            </a:r>
            <a:r>
              <a:rPr lang="en-US" baseline="0" dirty="0" smtClean="0"/>
              <a:t> model we used the Probability Distribution Function (PDF) which calculates the probability of finding an atom within a certain volume in space. Inside this function, the standard deviation derives from the Atomic Displacement Parameters (thermal ellipsoids).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29</a:t>
            </a:fld>
            <a:endParaRPr lang="en-US"/>
          </a:p>
        </p:txBody>
      </p:sp>
    </p:spTree>
    <p:extLst>
      <p:ext uri="{BB962C8B-B14F-4D97-AF65-F5344CB8AC3E}">
        <p14:creationId xmlns:p14="http://schemas.microsoft.com/office/powerpoint/2010/main" val="14113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start with the Introduction</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a:t>
            </a:fld>
            <a:endParaRPr lang="en-US"/>
          </a:p>
        </p:txBody>
      </p:sp>
    </p:spTree>
    <p:extLst>
      <p:ext uri="{BB962C8B-B14F-4D97-AF65-F5344CB8AC3E}">
        <p14:creationId xmlns:p14="http://schemas.microsoft.com/office/powerpoint/2010/main" val="3403669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we didn’t invent anything</a:t>
            </a:r>
            <a:r>
              <a:rPr lang="en-US" baseline="0" dirty="0" smtClean="0"/>
              <a:t> new with this Thermal Ellipsoids representation, as you can see in these ORTEP figures.  These plots describe a </a:t>
            </a:r>
            <a:r>
              <a:rPr lang="en-US" sz="1200" dirty="0" smtClean="0">
                <a:latin typeface="David" panose="020E0502060401010101" pitchFamily="34" charset="-79"/>
                <a:cs typeface="David" panose="020E0502060401010101" pitchFamily="34" charset="-79"/>
              </a:rPr>
              <a:t>Novel Molecular-Inorganic Polymer, where atoms</a:t>
            </a:r>
            <a:r>
              <a:rPr lang="en-US" sz="1200" baseline="0" dirty="0" smtClean="0">
                <a:latin typeface="David" panose="020E0502060401010101" pitchFamily="34" charset="-79"/>
                <a:cs typeface="David" panose="020E0502060401010101" pitchFamily="34" charset="-79"/>
              </a:rPr>
              <a:t> are represented by thermal ellipsoids. ** In most cases it’s acceptable to plot these Ellipsoids so that the probability to find an atom inside of them is 50%.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30</a:t>
            </a:fld>
            <a:endParaRPr lang="en-US"/>
          </a:p>
        </p:txBody>
      </p:sp>
    </p:spTree>
    <p:extLst>
      <p:ext uri="{BB962C8B-B14F-4D97-AF65-F5344CB8AC3E}">
        <p14:creationId xmlns:p14="http://schemas.microsoft.com/office/powerpoint/2010/main" val="560052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none" dirty="0" smtClean="0"/>
              <a:t>Let’s go back to </a:t>
            </a:r>
            <a:r>
              <a:rPr lang="en-US" sz="1200" b="1" u="none" dirty="0" smtClean="0">
                <a:solidFill>
                  <a:srgbClr val="D48C0A"/>
                </a:solidFill>
                <a:latin typeface="David" panose="020E0502060401010101" pitchFamily="34" charset="-79"/>
                <a:cs typeface="David" panose="020E0502060401010101" pitchFamily="34" charset="-79"/>
              </a:rPr>
              <a:t>Atomic density calculations</a:t>
            </a:r>
            <a:r>
              <a:rPr lang="en-US" sz="1200" b="1" u="none" baseline="0" dirty="0" smtClean="0">
                <a:solidFill>
                  <a:srgbClr val="D48C0A"/>
                </a:solidFill>
                <a:latin typeface="David" panose="020E0502060401010101" pitchFamily="34" charset="-79"/>
                <a:cs typeface="David" panose="020E0502060401010101" pitchFamily="34" charset="-79"/>
              </a:rPr>
              <a:t> </a:t>
            </a:r>
            <a:r>
              <a:rPr lang="en-US" sz="1200" b="0" u="none" baseline="0" dirty="0" smtClean="0">
                <a:solidFill>
                  <a:srgbClr val="D48C0A"/>
                </a:solidFill>
                <a:latin typeface="David" panose="020E0502060401010101" pitchFamily="34" charset="-79"/>
                <a:cs typeface="David" panose="020E0502060401010101" pitchFamily="34" charset="-79"/>
              </a:rPr>
              <a:t>and explain what is this PDF function. In fact it’s a 3D Gaussian which includes a column vector </a:t>
            </a:r>
            <a:r>
              <a:rPr lang="en-US" sz="1200" b="1" u="none" baseline="0" dirty="0" smtClean="0">
                <a:solidFill>
                  <a:srgbClr val="D48C0A"/>
                </a:solidFill>
                <a:latin typeface="David" panose="020E0502060401010101" pitchFamily="34" charset="-79"/>
                <a:cs typeface="David" panose="020E0502060401010101" pitchFamily="34" charset="-79"/>
              </a:rPr>
              <a:t>u</a:t>
            </a:r>
            <a:r>
              <a:rPr lang="en-US" sz="1200" b="0" u="none" baseline="0" dirty="0" smtClean="0">
                <a:solidFill>
                  <a:srgbClr val="D48C0A"/>
                </a:solidFill>
                <a:latin typeface="David" panose="020E0502060401010101" pitchFamily="34" charset="-79"/>
                <a:cs typeface="David" panose="020E0502060401010101" pitchFamily="34" charset="-79"/>
              </a:rPr>
              <a:t> representing the atom position in respect to it’s average position (x0,y0,z0), and it also contains sigma, the standard deviation, which in this case that’s a standard information obtained from X-ray Diffraction experiment. This sigma is related to the ADPs.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smtClean="0">
                <a:solidFill>
                  <a:srgbClr val="D48C0A"/>
                </a:solidFill>
                <a:latin typeface="David" panose="020E0502060401010101" pitchFamily="34" charset="-79"/>
                <a:cs typeface="David" panose="020E0502060401010101" pitchFamily="34" charset="-79"/>
              </a:rPr>
              <a:t>In order to better understand this 3D Gaussian we can start with a 1D Gaussian, on the left. If we pass a horizontal line we will intersect it in two points of equal probability, x1 x2. In the 2D case, passing a horizontal plane intersecting this 2D Gaussian yields an ellipse of equal probability.</a:t>
            </a:r>
            <a:endParaRPr lang="en-US" sz="1200" b="1" i="0" u="none" dirty="0" smtClean="0">
              <a:solidFill>
                <a:srgbClr val="D48C0A"/>
              </a:solidFill>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31</a:t>
            </a:fld>
            <a:endParaRPr lang="en-US"/>
          </a:p>
        </p:txBody>
      </p:sp>
    </p:spTree>
    <p:extLst>
      <p:ext uri="{BB962C8B-B14F-4D97-AF65-F5344CB8AC3E}">
        <p14:creationId xmlns:p14="http://schemas.microsoft.com/office/powerpoint/2010/main" val="70514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a:t>
            </a:r>
            <a:r>
              <a:rPr lang="en-US" dirty="0" smtClean="0"/>
              <a:t>n the 3D case we can’t really plot this 3D Gaussian (it’s in the fourth dim), but intersecting it with a horizontal hyperplane yields an ellipsoid of equal probability. Each</a:t>
            </a:r>
            <a:r>
              <a:rPr lang="en-US" baseline="0" dirty="0" smtClean="0"/>
              <a:t> point on this ellipsoid has the same probability of finding the atom there.</a:t>
            </a:r>
            <a:r>
              <a:rPr lang="en-US" dirty="0" smtClean="0"/>
              <a:t> N is the normalizing factor, </a:t>
            </a:r>
            <a:r>
              <a:rPr lang="en-US" dirty="0" err="1" smtClean="0"/>
              <a:t>Miu</a:t>
            </a:r>
            <a:r>
              <a:rPr lang="en-US" baseline="0" dirty="0" smtClean="0"/>
              <a:t> and Sigma are the average position and standard deviation on each of the axes respectively.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32</a:t>
            </a:fld>
            <a:endParaRPr lang="en-US"/>
          </a:p>
        </p:txBody>
      </p:sp>
    </p:spTree>
    <p:extLst>
      <p:ext uri="{BB962C8B-B14F-4D97-AF65-F5344CB8AC3E}">
        <p14:creationId xmlns:p14="http://schemas.microsoft.com/office/powerpoint/2010/main" val="3819805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 plots and equations but I remind</a:t>
            </a:r>
            <a:r>
              <a:rPr lang="en-US" baseline="0" dirty="0" smtClean="0"/>
              <a:t> you that this thesis work is in fact an algorithm that we wrote using Matlab. So this is just a small piece of our code, very relevant to this chapter. This function helped us calculating the Probability Distribution Function. The displacement coordinates are represented here by (xyz), A is a matrix related to the ADPs (Sigma…), and N is the normalization factor. This is exactly the equation we saw earlier.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33</a:t>
            </a:fld>
            <a:endParaRPr lang="en-US"/>
          </a:p>
        </p:txBody>
      </p:sp>
    </p:spTree>
    <p:extLst>
      <p:ext uri="{BB962C8B-B14F-4D97-AF65-F5344CB8AC3E}">
        <p14:creationId xmlns:p14="http://schemas.microsoft.com/office/powerpoint/2010/main" val="2588823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want to give an example of applying this process on a 2D structure – Graphene. We started by calculating the atomic density using Graphene CIF file.</a:t>
            </a:r>
            <a:r>
              <a:rPr lang="en-US" baseline="0" dirty="0" smtClean="0"/>
              <a:t> Then we could calculate the Average Atomic Density and Cleaving Ability, starting with the (01) plane, and these are the equations.  </a:t>
            </a:r>
            <a:r>
              <a:rPr lang="en-US" dirty="0" smtClean="0"/>
              <a:t>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34</a:t>
            </a:fld>
            <a:endParaRPr lang="en-US"/>
          </a:p>
        </p:txBody>
      </p:sp>
    </p:spTree>
    <p:extLst>
      <p:ext uri="{BB962C8B-B14F-4D97-AF65-F5344CB8AC3E}">
        <p14:creationId xmlns:p14="http://schemas.microsoft.com/office/powerpoint/2010/main" val="815665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relevant</a:t>
            </a:r>
            <a:r>
              <a:rPr lang="en-US" baseline="0" dirty="0" smtClean="0"/>
              <a:t> information from the graphene CIF file. In fact it was a CIF file of graphite, and we made a few adjustments to it. Using this information we built the unit cell, calculating the atomic density, and then the average atomic density and cleaving ability for each plane.</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35</a:t>
            </a:fld>
            <a:endParaRPr lang="en-US"/>
          </a:p>
        </p:txBody>
      </p:sp>
    </p:spTree>
    <p:extLst>
      <p:ext uri="{BB962C8B-B14F-4D97-AF65-F5344CB8AC3E}">
        <p14:creationId xmlns:p14="http://schemas.microsoft.com/office/powerpoint/2010/main" val="850485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look on (01) plane</a:t>
            </a:r>
            <a:r>
              <a:rPr lang="en-US" baseline="0" dirty="0" smtClean="0"/>
              <a:t> – On the left we have an image of graphene network, and a unit cell with basis vectors a1 a2. On the right we have a plot of the Atomic Density vs the position along the a1 coordinate (which is the (01) plane). On section y=0, we start with a </a:t>
            </a:r>
            <a:r>
              <a:rPr lang="en-US" baseline="0" dirty="0" smtClean="0"/>
              <a:t>very low</a:t>
            </a:r>
            <a:r>
              <a:rPr lang="en-US" baseline="0" dirty="0" smtClean="0"/>
              <a:t> atomic density is, having no atoms there, it reaches a maximum where x=0.5 (in between these two atoms), and drops again to almost zero where x=1. </a:t>
            </a:r>
            <a:r>
              <a:rPr lang="en-US" dirty="0" smtClean="0"/>
              <a:t>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36</a:t>
            </a:fld>
            <a:endParaRPr lang="en-US"/>
          </a:p>
        </p:txBody>
      </p:sp>
    </p:spTree>
    <p:extLst>
      <p:ext uri="{BB962C8B-B14F-4D97-AF65-F5344CB8AC3E}">
        <p14:creationId xmlns:p14="http://schemas.microsoft.com/office/powerpoint/2010/main" val="1626983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 section y=1/3, we start with a low atomic density is, we reach a maximum for x=2/3, then the atomic density drops again.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37</a:t>
            </a:fld>
            <a:endParaRPr lang="en-US"/>
          </a:p>
        </p:txBody>
      </p:sp>
    </p:spTree>
    <p:extLst>
      <p:ext uri="{BB962C8B-B14F-4D97-AF65-F5344CB8AC3E}">
        <p14:creationId xmlns:p14="http://schemas.microsoft.com/office/powerpoint/2010/main" val="1437482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the same concept for</a:t>
            </a:r>
            <a:r>
              <a:rPr lang="en-US" baseline="0" dirty="0" smtClean="0"/>
              <a:t> the section y=0.5 – as we get close to atoms, the atomic density increases, and when we move away from these atoms, the atomic density decreases.</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38</a:t>
            </a:fld>
            <a:endParaRPr lang="en-US"/>
          </a:p>
        </p:txBody>
      </p:sp>
    </p:spTree>
    <p:extLst>
      <p:ext uri="{BB962C8B-B14F-4D97-AF65-F5344CB8AC3E}">
        <p14:creationId xmlns:p14="http://schemas.microsoft.com/office/powerpoint/2010/main" val="3611658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with the y=2/3 section.</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39</a:t>
            </a:fld>
            <a:endParaRPr lang="en-US"/>
          </a:p>
        </p:txBody>
      </p:sp>
    </p:spTree>
    <p:extLst>
      <p:ext uri="{BB962C8B-B14F-4D97-AF65-F5344CB8AC3E}">
        <p14:creationId xmlns:p14="http://schemas.microsoft.com/office/powerpoint/2010/main" val="1626079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 Crystal?</a:t>
            </a:r>
          </a:p>
          <a:p>
            <a:r>
              <a:rPr lang="en-US" dirty="0" smtClean="0"/>
              <a:t>It’s a long range order periodic arrangement of atoms,</a:t>
            </a:r>
          </a:p>
          <a:p>
            <a:r>
              <a:rPr lang="en-US" dirty="0" smtClean="0"/>
              <a:t>And a Single</a:t>
            </a:r>
            <a:r>
              <a:rPr lang="en-US" baseline="0" dirty="0" smtClean="0"/>
              <a:t> Crystal is a continuous lattice with no grain boundaries.</a:t>
            </a:r>
          </a:p>
          <a:p>
            <a:r>
              <a:rPr lang="en-US" baseline="0" dirty="0" smtClean="0"/>
              <a:t>In this work we focused on three single crystals – Silicon, alpha-Quartz, and Lithium-niobate.</a:t>
            </a:r>
          </a:p>
          <a:p>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4</a:t>
            </a:fld>
            <a:endParaRPr lang="en-US"/>
          </a:p>
        </p:txBody>
      </p:sp>
    </p:spTree>
    <p:extLst>
      <p:ext uri="{BB962C8B-B14F-4D97-AF65-F5344CB8AC3E}">
        <p14:creationId xmlns:p14="http://schemas.microsoft.com/office/powerpoint/2010/main" val="29352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scanning all possible planes and calculating Cleaving Ability for each of the</a:t>
            </a:r>
            <a:r>
              <a:rPr lang="en-US" baseline="0" dirty="0" smtClean="0"/>
              <a:t> planes we get the plot shown on the right. The highest cleaving ability was achieved for (10) planes, we can see it in green with its family members. Another high cleaving ability value was achieved for (11) planes, in yellow. The length of the peaks (from the center of the circle the edge) is proportional to the cleaving ability of the specific plane. For the (01) plane it looks pretty obvious why do we get high CA value, but what about the (11) plane? </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40</a:t>
            </a:fld>
            <a:endParaRPr lang="en-US"/>
          </a:p>
        </p:txBody>
      </p:sp>
    </p:spTree>
    <p:extLst>
      <p:ext uri="{BB962C8B-B14F-4D97-AF65-F5344CB8AC3E}">
        <p14:creationId xmlns:p14="http://schemas.microsoft.com/office/powerpoint/2010/main" val="2842245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will remind you that</a:t>
            </a:r>
            <a:r>
              <a:rPr lang="en-US" baseline="0" dirty="0" smtClean="0"/>
              <a:t> the CA is determined after scanning the unit cell for different sections, and here we see how this plane passing “in between” atoms, and this is why we also get high CA value.</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41</a:t>
            </a:fld>
            <a:endParaRPr lang="en-US"/>
          </a:p>
        </p:txBody>
      </p:sp>
    </p:spTree>
    <p:extLst>
      <p:ext uri="{BB962C8B-B14F-4D97-AF65-F5344CB8AC3E}">
        <p14:creationId xmlns:p14="http://schemas.microsoft.com/office/powerpoint/2010/main" val="18729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need to talk about Cleavage – </a:t>
            </a:r>
          </a:p>
          <a:p>
            <a:r>
              <a:rPr lang="en-US" dirty="0" smtClean="0"/>
              <a:t>Which is the tendency of a crystal to break along specific lattice planes, of course it depends on the arrangement of atoms and chemical bonds.</a:t>
            </a:r>
          </a:p>
          <a:p>
            <a:r>
              <a:rPr lang="en-US" dirty="0" smtClean="0"/>
              <a:t>Free surface energy is the work required to separate a crystal into two parts.</a:t>
            </a:r>
          </a:p>
          <a:p>
            <a:r>
              <a:rPr lang="en-US" dirty="0" smtClean="0"/>
              <a:t>Cleavage</a:t>
            </a:r>
            <a:r>
              <a:rPr lang="en-US" baseline="0" dirty="0" smtClean="0"/>
              <a:t> energy and Free surface energy are closely related, and in the simple case the cleavage energy is twice the free surface energy.</a:t>
            </a:r>
          </a:p>
          <a:p>
            <a:r>
              <a:rPr lang="en-US" baseline="0" dirty="0" smtClean="0"/>
              <a:t>For more complex cases it would be the sum of the free surface energies of the upper and the lower planes.</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5</a:t>
            </a:fld>
            <a:endParaRPr lang="en-US"/>
          </a:p>
        </p:txBody>
      </p:sp>
    </p:spTree>
    <p:extLst>
      <p:ext uri="{BB962C8B-B14F-4D97-AF65-F5344CB8AC3E}">
        <p14:creationId xmlns:p14="http://schemas.microsoft.com/office/powerpoint/2010/main" val="4046560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wish to describe how we create cleavage experimentally, we can go back to the famous experiment of Gilman, back than in the 60s.</a:t>
            </a:r>
          </a:p>
          <a:p>
            <a:r>
              <a:rPr lang="en-US" baseline="0" dirty="0" smtClean="0"/>
              <a:t>The experimental setup included a double cantilever beam specimen, and a wedge moving at constant speed. The different parameters are described in the plot.</a:t>
            </a:r>
          </a:p>
        </p:txBody>
      </p:sp>
      <p:sp>
        <p:nvSpPr>
          <p:cNvPr id="4" name="Slide Number Placeholder 3"/>
          <p:cNvSpPr>
            <a:spLocks noGrp="1"/>
          </p:cNvSpPr>
          <p:nvPr>
            <p:ph type="sldNum" sz="quarter" idx="10"/>
          </p:nvPr>
        </p:nvSpPr>
        <p:spPr/>
        <p:txBody>
          <a:bodyPr/>
          <a:lstStyle/>
          <a:p>
            <a:fld id="{07222333-41BE-4AE3-8AC4-B79F99443B7F}" type="slidenum">
              <a:rPr lang="en-US" smtClean="0"/>
              <a:t>6</a:t>
            </a:fld>
            <a:endParaRPr lang="en-US"/>
          </a:p>
        </p:txBody>
      </p:sp>
    </p:spTree>
    <p:extLst>
      <p:ext uri="{BB962C8B-B14F-4D97-AF65-F5344CB8AC3E}">
        <p14:creationId xmlns:p14="http://schemas.microsoft.com/office/powerpoint/2010/main" val="371324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much</a:t>
            </a:r>
            <a:r>
              <a:rPr lang="en-US" baseline="0" dirty="0" smtClean="0"/>
              <a:t> modern techniques to create cleavage, one of them is the CTEM method, Coefficients of Thermal Expansion Mismatch.</a:t>
            </a:r>
          </a:p>
          <a:p>
            <a:r>
              <a:rPr lang="en-US" baseline="0" dirty="0" smtClean="0"/>
              <a:t>This is a patent of Prof. Dov Sherman who use this technique in his research lab. There is an aluminum loading frame with a rectangular hole, where the specimen is located. The sample is Precracked by thermal shock, and then glued to the loading frame by an epoxy resin. Then it is heated on top of an electrical heating stage, and due to Thermal Coefficient Mismatch there is an exerted stress on the sample and the crack is propagating.</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7</a:t>
            </a:fld>
            <a:endParaRPr lang="en-US"/>
          </a:p>
        </p:txBody>
      </p:sp>
    </p:spTree>
    <p:extLst>
      <p:ext uri="{BB962C8B-B14F-4D97-AF65-F5344CB8AC3E}">
        <p14:creationId xmlns:p14="http://schemas.microsoft.com/office/powerpoint/2010/main" val="1049641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Aim of Work</a:t>
            </a:r>
            <a:endParaRPr lang="en-US" dirty="0"/>
          </a:p>
        </p:txBody>
      </p:sp>
      <p:sp>
        <p:nvSpPr>
          <p:cNvPr id="4" name="Slide Number Placeholder 3"/>
          <p:cNvSpPr>
            <a:spLocks noGrp="1"/>
          </p:cNvSpPr>
          <p:nvPr>
            <p:ph type="sldNum" sz="quarter" idx="10"/>
          </p:nvPr>
        </p:nvSpPr>
        <p:spPr/>
        <p:txBody>
          <a:bodyPr/>
          <a:lstStyle/>
          <a:p>
            <a:fld id="{07222333-41BE-4AE3-8AC4-B79F99443B7F}" type="slidenum">
              <a:rPr lang="en-US" smtClean="0"/>
              <a:t>8</a:t>
            </a:fld>
            <a:endParaRPr lang="en-US"/>
          </a:p>
        </p:txBody>
      </p:sp>
    </p:spTree>
    <p:extLst>
      <p:ext uri="{BB962C8B-B14F-4D97-AF65-F5344CB8AC3E}">
        <p14:creationId xmlns:p14="http://schemas.microsoft.com/office/powerpoint/2010/main" val="1942193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of our work</a:t>
            </a:r>
            <a:r>
              <a:rPr lang="en-US" baseline="0" dirty="0" smtClean="0"/>
              <a:t> was to develop an algorithm for automatic inspection of crystal structures, where we wish to predict its likely cleavage planes.</a:t>
            </a:r>
          </a:p>
          <a:p>
            <a:r>
              <a:rPr lang="en-US" baseline="0" dirty="0" smtClean="0"/>
              <a:t>The purpose of this algorithm was to substitute a manual structure inspection </a:t>
            </a:r>
            <a:r>
              <a:rPr lang="en-US" b="1" baseline="0" dirty="0" smtClean="0"/>
              <a:t>(VESTA??)</a:t>
            </a:r>
          </a:p>
        </p:txBody>
      </p:sp>
      <p:sp>
        <p:nvSpPr>
          <p:cNvPr id="4" name="Slide Number Placeholder 3"/>
          <p:cNvSpPr>
            <a:spLocks noGrp="1"/>
          </p:cNvSpPr>
          <p:nvPr>
            <p:ph type="sldNum" sz="quarter" idx="10"/>
          </p:nvPr>
        </p:nvSpPr>
        <p:spPr/>
        <p:txBody>
          <a:bodyPr/>
          <a:lstStyle/>
          <a:p>
            <a:fld id="{07222333-41BE-4AE3-8AC4-B79F99443B7F}" type="slidenum">
              <a:rPr lang="en-US" smtClean="0"/>
              <a:t>9</a:t>
            </a:fld>
            <a:endParaRPr lang="en-US"/>
          </a:p>
        </p:txBody>
      </p:sp>
    </p:spTree>
    <p:extLst>
      <p:ext uri="{BB962C8B-B14F-4D97-AF65-F5344CB8AC3E}">
        <p14:creationId xmlns:p14="http://schemas.microsoft.com/office/powerpoint/2010/main" val="177509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EC8EFC7D-3C07-4D95-8F1E-F629365016E1}" type="datetime8">
              <a:rPr lang="he-IL" smtClean="0"/>
              <a:t>06 אוקטובר 20</a:t>
            </a:fld>
            <a:endParaRPr lang="he-IL"/>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he-IL"/>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10386B8-D022-4DBB-9A29-0FD528CD1C82}" type="slidenum">
              <a:rPr lang="he-IL" smtClean="0"/>
              <a:t>‹#›</a:t>
            </a:fld>
            <a:endParaRPr lang="he-IL"/>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62578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07058F2-5146-4A00-96BA-6D026C506636}" type="datetime8">
              <a:rPr lang="he-IL" smtClean="0"/>
              <a:t>06 אוקטובר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10386B8-D022-4DBB-9A29-0FD528CD1C82}" type="slidenum">
              <a:rPr lang="he-IL" smtClean="0"/>
              <a:t>‹#›</a:t>
            </a:fld>
            <a:endParaRPr lang="he-IL"/>
          </a:p>
        </p:txBody>
      </p:sp>
    </p:spTree>
    <p:extLst>
      <p:ext uri="{BB962C8B-B14F-4D97-AF65-F5344CB8AC3E}">
        <p14:creationId xmlns:p14="http://schemas.microsoft.com/office/powerpoint/2010/main" val="2827299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6B4079-A312-4AF4-AFFE-D3D6D63C2F1F}" type="datetime8">
              <a:rPr lang="he-IL" smtClean="0"/>
              <a:t>06 אוקטובר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10386B8-D022-4DBB-9A29-0FD528CD1C82}" type="slidenum">
              <a:rPr lang="he-IL" smtClean="0"/>
              <a:t>‹#›</a:t>
            </a:fld>
            <a:endParaRPr lang="he-IL"/>
          </a:p>
        </p:txBody>
      </p:sp>
    </p:spTree>
    <p:extLst>
      <p:ext uri="{BB962C8B-B14F-4D97-AF65-F5344CB8AC3E}">
        <p14:creationId xmlns:p14="http://schemas.microsoft.com/office/powerpoint/2010/main" val="4256470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4107E6D-DFB0-49B8-AAF4-CB3F699AEE2B}" type="datetime8">
              <a:rPr lang="he-IL" smtClean="0"/>
              <a:t>06 אוקטובר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10386B8-D022-4DBB-9A29-0FD528CD1C82}" type="slidenum">
              <a:rPr lang="he-IL" smtClean="0"/>
              <a:t>‹#›</a:t>
            </a:fld>
            <a:endParaRPr lang="he-IL"/>
          </a:p>
        </p:txBody>
      </p:sp>
    </p:spTree>
    <p:extLst>
      <p:ext uri="{BB962C8B-B14F-4D97-AF65-F5344CB8AC3E}">
        <p14:creationId xmlns:p14="http://schemas.microsoft.com/office/powerpoint/2010/main" val="1350097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E3388B-4D17-4159-9C29-EB85104C48FC}" type="datetime8">
              <a:rPr lang="he-IL" smtClean="0"/>
              <a:t>06 אוקטובר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10386B8-D022-4DBB-9A29-0FD528CD1C82}" type="slidenum">
              <a:rPr lang="he-IL" smtClean="0"/>
              <a:t>‹#›</a:t>
            </a:fld>
            <a:endParaRPr lang="he-IL"/>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01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82F5FB4-E13F-46EE-8C5F-7B0F22C2589C}" type="datetime8">
              <a:rPr lang="he-IL" smtClean="0"/>
              <a:t>06 אוקטובר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10386B8-D022-4DBB-9A29-0FD528CD1C82}" type="slidenum">
              <a:rPr lang="he-IL" smtClean="0"/>
              <a:t>‹#›</a:t>
            </a:fld>
            <a:endParaRPr lang="he-IL"/>
          </a:p>
        </p:txBody>
      </p:sp>
    </p:spTree>
    <p:extLst>
      <p:ext uri="{BB962C8B-B14F-4D97-AF65-F5344CB8AC3E}">
        <p14:creationId xmlns:p14="http://schemas.microsoft.com/office/powerpoint/2010/main" val="89307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168D1B3-C9F1-4FC4-9B99-6E3F2ADE6651}" type="datetime8">
              <a:rPr lang="he-IL" smtClean="0"/>
              <a:t>06 אוקטובר 20</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010386B8-D022-4DBB-9A29-0FD528CD1C82}" type="slidenum">
              <a:rPr lang="he-IL" smtClean="0"/>
              <a:t>‹#›</a:t>
            </a:fld>
            <a:endParaRPr lang="he-IL"/>
          </a:p>
        </p:txBody>
      </p:sp>
    </p:spTree>
    <p:extLst>
      <p:ext uri="{BB962C8B-B14F-4D97-AF65-F5344CB8AC3E}">
        <p14:creationId xmlns:p14="http://schemas.microsoft.com/office/powerpoint/2010/main" val="54520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2D4D4AA-AB92-4737-A6C8-154D37B4625D}" type="datetime8">
              <a:rPr lang="he-IL" smtClean="0"/>
              <a:t>06 אוקטובר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010386B8-D022-4DBB-9A29-0FD528CD1C82}" type="slidenum">
              <a:rPr lang="he-IL" smtClean="0"/>
              <a:t>‹#›</a:t>
            </a:fld>
            <a:endParaRPr lang="he-IL"/>
          </a:p>
        </p:txBody>
      </p:sp>
    </p:spTree>
    <p:extLst>
      <p:ext uri="{BB962C8B-B14F-4D97-AF65-F5344CB8AC3E}">
        <p14:creationId xmlns:p14="http://schemas.microsoft.com/office/powerpoint/2010/main" val="2902476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17A82-970B-40C6-A06F-B71ED5B5F941}" type="datetime8">
              <a:rPr lang="he-IL" smtClean="0"/>
              <a:t>06 אוקטובר 20</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010386B8-D022-4DBB-9A29-0FD528CD1C82}" type="slidenum">
              <a:rPr lang="he-IL" smtClean="0"/>
              <a:t>‹#›</a:t>
            </a:fld>
            <a:endParaRPr lang="he-IL"/>
          </a:p>
        </p:txBody>
      </p:sp>
    </p:spTree>
    <p:extLst>
      <p:ext uri="{BB962C8B-B14F-4D97-AF65-F5344CB8AC3E}">
        <p14:creationId xmlns:p14="http://schemas.microsoft.com/office/powerpoint/2010/main" val="1689080117"/>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5126896-FF1D-4811-8257-E5DC48E6301F}" type="datetime8">
              <a:rPr lang="he-IL" smtClean="0"/>
              <a:t>06 אוקטובר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10386B8-D022-4DBB-9A29-0FD528CD1C82}" type="slidenum">
              <a:rPr lang="he-IL" smtClean="0"/>
              <a:t>‹#›</a:t>
            </a:fld>
            <a:endParaRPr lang="he-IL"/>
          </a:p>
        </p:txBody>
      </p:sp>
    </p:spTree>
    <p:extLst>
      <p:ext uri="{BB962C8B-B14F-4D97-AF65-F5344CB8AC3E}">
        <p14:creationId xmlns:p14="http://schemas.microsoft.com/office/powerpoint/2010/main" val="1766365503"/>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8DCA007-B716-46A2-91FB-86B3D80011A3}" type="datetime8">
              <a:rPr lang="he-IL" smtClean="0"/>
              <a:t>06 אוקטובר 20</a:t>
            </a:fld>
            <a:endParaRPr lang="he-IL"/>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0386B8-D022-4DBB-9A29-0FD528CD1C82}" type="slidenum">
              <a:rPr lang="he-IL" smtClean="0"/>
              <a:t>‹#›</a:t>
            </a:fld>
            <a:endParaRPr lang="he-IL"/>
          </a:p>
        </p:txBody>
      </p:sp>
    </p:spTree>
    <p:extLst>
      <p:ext uri="{BB962C8B-B14F-4D97-AF65-F5344CB8AC3E}">
        <p14:creationId xmlns:p14="http://schemas.microsoft.com/office/powerpoint/2010/main" val="1728716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B2128E-1B47-4BB5-9ACF-4DCDE9D4B8A9}" type="datetime8">
              <a:rPr lang="he-IL" smtClean="0"/>
              <a:t>06 אוקטובר 20</a:t>
            </a:fld>
            <a:endParaRPr lang="he-IL"/>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he-IL"/>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10386B8-D022-4DBB-9A29-0FD528CD1C82}" type="slidenum">
              <a:rPr lang="he-IL" smtClean="0"/>
              <a:t>‹#›</a:t>
            </a:fld>
            <a:endParaRPr lang="he-IL"/>
          </a:p>
        </p:txBody>
      </p:sp>
    </p:spTree>
    <p:extLst>
      <p:ext uri="{BB962C8B-B14F-4D97-AF65-F5344CB8AC3E}">
        <p14:creationId xmlns:p14="http://schemas.microsoft.com/office/powerpoint/2010/main" val="2187498611"/>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defTabSz="914400" rtl="1"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0.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3.jpg"/><Relationship Id="rId10" Type="http://schemas.openxmlformats.org/officeDocument/2006/relationships/image" Target="../media/image21.png"/><Relationship Id="rId4" Type="http://schemas.openxmlformats.org/officeDocument/2006/relationships/image" Target="../media/image12.jp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14.jpg"/><Relationship Id="rId12"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2.jp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7.png"/><Relationship Id="rId5" Type="http://schemas.openxmlformats.org/officeDocument/2006/relationships/image" Target="../media/image24.png"/><Relationship Id="rId10" Type="http://schemas.openxmlformats.org/officeDocument/2006/relationships/image" Target="../media/image31.png"/><Relationship Id="rId4" Type="http://schemas.openxmlformats.org/officeDocument/2006/relationships/image" Target="../media/image12.jp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16.jpg"/><Relationship Id="rId12"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12.jp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0.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1.png"/><Relationship Id="rId7" Type="http://schemas.openxmlformats.org/officeDocument/2006/relationships/image" Target="../media/image610.png"/><Relationship Id="rId12"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65.png"/><Relationship Id="rId5" Type="http://schemas.openxmlformats.org/officeDocument/2006/relationships/image" Target="../media/image56.png"/><Relationship Id="rId10" Type="http://schemas.openxmlformats.org/officeDocument/2006/relationships/image" Target="../media/image64.png"/><Relationship Id="rId4" Type="http://schemas.openxmlformats.org/officeDocument/2006/relationships/image" Target="../media/image52.png"/><Relationship Id="rId9" Type="http://schemas.openxmlformats.org/officeDocument/2006/relationships/image" Target="../media/image63.png"/><Relationship Id="rId1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7.jp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5.png"/><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61.png"/><Relationship Id="rId7"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8.png"/><Relationship Id="rId4" Type="http://schemas.openxmlformats.org/officeDocument/2006/relationships/image" Target="../media/image70.png"/><Relationship Id="rId9"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1.png"/><Relationship Id="rId7" Type="http://schemas.openxmlformats.org/officeDocument/2006/relationships/image" Target="../media/image77.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1.pn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1.png"/><Relationship Id="rId7" Type="http://schemas.openxmlformats.org/officeDocument/2006/relationships/image" Target="../media/image82.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1.png"/><Relationship Id="rId7" Type="http://schemas.openxmlformats.org/officeDocument/2006/relationships/image" Target="../media/image84.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3.jpeg"/><Relationship Id="rId7"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4.jpeg"/></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30.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30.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10.png"/></Relationships>
</file>

<file path=ppt/slides/_rels/slide4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e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2.jpe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jpe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15.jpeg"/><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3764" y="1702160"/>
            <a:ext cx="10648606" cy="3631763"/>
          </a:xfrm>
          <a:prstGeom prst="rect">
            <a:avLst/>
          </a:prstGeom>
          <a:noFill/>
        </p:spPr>
        <p:txBody>
          <a:bodyPr wrap="square" rtlCol="1">
            <a:spAutoFit/>
          </a:bodyPr>
          <a:lstStyle/>
          <a:p>
            <a:pPr algn="ctr"/>
            <a:r>
              <a:rPr lang="en-US" sz="4400" b="1" dirty="0">
                <a:solidFill>
                  <a:schemeClr val="bg1"/>
                </a:solidFill>
                <a:latin typeface="Cambria Math" panose="02040503050406030204" pitchFamily="18" charset="0"/>
                <a:ea typeface="Cambria Math" panose="02040503050406030204" pitchFamily="18" charset="0"/>
              </a:rPr>
              <a:t>U</a:t>
            </a:r>
            <a:r>
              <a:rPr lang="en-US" sz="4400" b="1" dirty="0" smtClean="0">
                <a:solidFill>
                  <a:schemeClr val="bg1"/>
                </a:solidFill>
                <a:latin typeface="Cambria Math" panose="02040503050406030204" pitchFamily="18" charset="0"/>
                <a:ea typeface="Cambria Math" panose="02040503050406030204" pitchFamily="18" charset="0"/>
              </a:rPr>
              <a:t>niversal </a:t>
            </a:r>
            <a:r>
              <a:rPr lang="en-US" sz="4400" b="1" dirty="0">
                <a:solidFill>
                  <a:schemeClr val="bg1"/>
                </a:solidFill>
                <a:latin typeface="Cambria Math" panose="02040503050406030204" pitchFamily="18" charset="0"/>
                <a:ea typeface="Cambria Math" panose="02040503050406030204" pitchFamily="18" charset="0"/>
              </a:rPr>
              <a:t>A</a:t>
            </a:r>
            <a:r>
              <a:rPr lang="en-US" sz="4400" b="1" dirty="0" smtClean="0">
                <a:solidFill>
                  <a:schemeClr val="bg1"/>
                </a:solidFill>
                <a:latin typeface="Cambria Math" panose="02040503050406030204" pitchFamily="18" charset="0"/>
                <a:ea typeface="Cambria Math" panose="02040503050406030204" pitchFamily="18" charset="0"/>
              </a:rPr>
              <a:t>lgorithm to Predict </a:t>
            </a:r>
            <a:r>
              <a:rPr lang="en-US" sz="4400" b="1" dirty="0">
                <a:solidFill>
                  <a:schemeClr val="bg1"/>
                </a:solidFill>
                <a:latin typeface="Cambria Math" panose="02040503050406030204" pitchFamily="18" charset="0"/>
                <a:ea typeface="Cambria Math" panose="02040503050406030204" pitchFamily="18" charset="0"/>
              </a:rPr>
              <a:t>C</a:t>
            </a:r>
            <a:r>
              <a:rPr lang="en-US" sz="4400" b="1" dirty="0" smtClean="0">
                <a:solidFill>
                  <a:schemeClr val="bg1"/>
                </a:solidFill>
                <a:latin typeface="Cambria Math" panose="02040503050406030204" pitchFamily="18" charset="0"/>
                <a:ea typeface="Cambria Math" panose="02040503050406030204" pitchFamily="18" charset="0"/>
              </a:rPr>
              <a:t>leavage </a:t>
            </a:r>
            <a:r>
              <a:rPr lang="en-US" sz="4400" b="1" dirty="0">
                <a:solidFill>
                  <a:schemeClr val="bg1"/>
                </a:solidFill>
                <a:latin typeface="Cambria Math" panose="02040503050406030204" pitchFamily="18" charset="0"/>
                <a:ea typeface="Cambria Math" panose="02040503050406030204" pitchFamily="18" charset="0"/>
              </a:rPr>
              <a:t>P</a:t>
            </a:r>
            <a:r>
              <a:rPr lang="en-US" sz="4400" b="1" dirty="0" smtClean="0">
                <a:solidFill>
                  <a:schemeClr val="bg1"/>
                </a:solidFill>
                <a:latin typeface="Cambria Math" panose="02040503050406030204" pitchFamily="18" charset="0"/>
                <a:ea typeface="Cambria Math" panose="02040503050406030204" pitchFamily="18" charset="0"/>
              </a:rPr>
              <a:t>lanes in </a:t>
            </a:r>
            <a:r>
              <a:rPr lang="en-US" sz="4400" b="1" dirty="0">
                <a:solidFill>
                  <a:schemeClr val="bg1"/>
                </a:solidFill>
                <a:latin typeface="Cambria Math" panose="02040503050406030204" pitchFamily="18" charset="0"/>
                <a:ea typeface="Cambria Math" panose="02040503050406030204" pitchFamily="18" charset="0"/>
              </a:rPr>
              <a:t>S</a:t>
            </a:r>
            <a:r>
              <a:rPr lang="en-US" sz="4400" b="1" dirty="0" smtClean="0">
                <a:solidFill>
                  <a:schemeClr val="bg1"/>
                </a:solidFill>
                <a:latin typeface="Cambria Math" panose="02040503050406030204" pitchFamily="18" charset="0"/>
                <a:ea typeface="Cambria Math" panose="02040503050406030204" pitchFamily="18" charset="0"/>
              </a:rPr>
              <a:t>ingle Crystals</a:t>
            </a:r>
          </a:p>
          <a:p>
            <a:pPr algn="ctr"/>
            <a:endParaRPr lang="en-US" sz="4000" b="1" dirty="0" smtClean="0">
              <a:solidFill>
                <a:schemeClr val="accent3">
                  <a:lumMod val="60000"/>
                  <a:lumOff val="40000"/>
                </a:schemeClr>
              </a:solidFill>
              <a:latin typeface="Cambria Math" panose="02040503050406030204" pitchFamily="18" charset="0"/>
              <a:ea typeface="Cambria Math" panose="02040503050406030204" pitchFamily="18" charset="0"/>
            </a:endParaRPr>
          </a:p>
          <a:p>
            <a:pPr algn="ctr"/>
            <a:endParaRPr lang="en-US" sz="2000" b="1" dirty="0" smtClean="0">
              <a:solidFill>
                <a:schemeClr val="accent3">
                  <a:lumMod val="60000"/>
                  <a:lumOff val="40000"/>
                </a:schemeClr>
              </a:solidFill>
              <a:latin typeface="Cambria Math" panose="02040503050406030204" pitchFamily="18" charset="0"/>
              <a:ea typeface="Cambria Math" panose="02040503050406030204" pitchFamily="18" charset="0"/>
            </a:endParaRPr>
          </a:p>
          <a:p>
            <a:pPr algn="just"/>
            <a:r>
              <a:rPr lang="en-US" sz="3200" b="1" dirty="0" smtClean="0">
                <a:solidFill>
                  <a:schemeClr val="accent3">
                    <a:lumMod val="60000"/>
                    <a:lumOff val="40000"/>
                  </a:schemeClr>
                </a:solidFill>
                <a:latin typeface="Cambria Math" panose="02040503050406030204" pitchFamily="18" charset="0"/>
                <a:ea typeface="Cambria Math" panose="02040503050406030204" pitchFamily="18" charset="0"/>
              </a:rPr>
              <a:t>	    Student: Uriel Vaknin</a:t>
            </a:r>
          </a:p>
          <a:p>
            <a:pPr lvl="2" algn="just"/>
            <a:r>
              <a:rPr lang="en-US" sz="3200" b="1" dirty="0" smtClean="0">
                <a:solidFill>
                  <a:schemeClr val="accent3">
                    <a:lumMod val="60000"/>
                    <a:lumOff val="40000"/>
                  </a:schemeClr>
                </a:solidFill>
                <a:latin typeface="Cambria Math" panose="02040503050406030204" pitchFamily="18" charset="0"/>
                <a:ea typeface="Cambria Math" panose="02040503050406030204" pitchFamily="18" charset="0"/>
              </a:rPr>
              <a:t>    Supervisors: Dr. Sëmen Gorfman, Prof. Dov Sherman</a:t>
            </a:r>
            <a:endParaRPr lang="en-US" sz="3200" dirty="0">
              <a:solidFill>
                <a:schemeClr val="accent3">
                  <a:lumMod val="60000"/>
                  <a:lumOff val="40000"/>
                </a:schemeClr>
              </a:solidFill>
              <a:latin typeface="Cambria Math" panose="02040503050406030204" pitchFamily="18" charset="0"/>
              <a:ea typeface="Cambria Math" panose="02040503050406030204" pitchFamily="18" charset="0"/>
            </a:endParaRPr>
          </a:p>
          <a:p>
            <a:endParaRPr lang="he-IL" dirty="0"/>
          </a:p>
        </p:txBody>
      </p:sp>
      <p:sp>
        <p:nvSpPr>
          <p:cNvPr id="5" name="TextBox 4"/>
          <p:cNvSpPr txBox="1"/>
          <p:nvPr/>
        </p:nvSpPr>
        <p:spPr>
          <a:xfrm>
            <a:off x="1884222" y="5462508"/>
            <a:ext cx="9365675" cy="584775"/>
          </a:xfrm>
          <a:prstGeom prst="rect">
            <a:avLst/>
          </a:prstGeom>
          <a:noFill/>
        </p:spPr>
        <p:txBody>
          <a:bodyPr wrap="square" rtlCol="1">
            <a:spAutoFit/>
          </a:bodyPr>
          <a:lstStyle/>
          <a:p>
            <a:r>
              <a:rPr lang="en-US" sz="3200" b="1" dirty="0" smtClean="0">
                <a:solidFill>
                  <a:srgbClr val="002060"/>
                </a:solidFill>
                <a:latin typeface="Cambria Math" panose="02040503050406030204" pitchFamily="18" charset="0"/>
                <a:ea typeface="Cambria Math" panose="02040503050406030204" pitchFamily="18" charset="0"/>
              </a:rPr>
              <a:t>Materials Science and Engineering Department</a:t>
            </a:r>
          </a:p>
        </p:txBody>
      </p:sp>
      <p:sp>
        <p:nvSpPr>
          <p:cNvPr id="6" name="TextBox 5"/>
          <p:cNvSpPr txBox="1"/>
          <p:nvPr/>
        </p:nvSpPr>
        <p:spPr>
          <a:xfrm>
            <a:off x="3716579" y="463526"/>
            <a:ext cx="4402975" cy="707886"/>
          </a:xfrm>
          <a:prstGeom prst="rect">
            <a:avLst/>
          </a:prstGeom>
          <a:noFill/>
        </p:spPr>
        <p:txBody>
          <a:bodyPr wrap="square" rtlCol="1">
            <a:spAutoFit/>
          </a:bodyPr>
          <a:lstStyle/>
          <a:p>
            <a:r>
              <a:rPr lang="en-US" sz="4000" b="1" dirty="0" smtClean="0">
                <a:solidFill>
                  <a:srgbClr val="002060"/>
                </a:solidFill>
                <a:latin typeface="Cambria Math" panose="02040503050406030204" pitchFamily="18" charset="0"/>
                <a:ea typeface="Cambria Math" panose="02040503050406030204" pitchFamily="18" charset="0"/>
              </a:rPr>
              <a:t>Tel Aviv University</a:t>
            </a:r>
          </a:p>
        </p:txBody>
      </p:sp>
      <p:sp>
        <p:nvSpPr>
          <p:cNvPr id="7" name="TextBox 6"/>
          <p:cNvSpPr txBox="1"/>
          <p:nvPr/>
        </p:nvSpPr>
        <p:spPr>
          <a:xfrm>
            <a:off x="1898077" y="5927337"/>
            <a:ext cx="8298876" cy="584775"/>
          </a:xfrm>
          <a:prstGeom prst="rect">
            <a:avLst/>
          </a:prstGeom>
          <a:noFill/>
        </p:spPr>
        <p:txBody>
          <a:bodyPr wrap="square" rtlCol="1">
            <a:spAutoFit/>
          </a:bodyPr>
          <a:lstStyle/>
          <a:p>
            <a:r>
              <a:rPr lang="en-US" sz="3200" b="1" dirty="0" smtClean="0">
                <a:solidFill>
                  <a:srgbClr val="002060"/>
                </a:solidFill>
                <a:latin typeface="Cambria Math" panose="02040503050406030204" pitchFamily="18" charset="0"/>
                <a:ea typeface="Cambria Math" panose="02040503050406030204" pitchFamily="18" charset="0"/>
              </a:rPr>
              <a:t>School of Mechanical Engineering</a:t>
            </a:r>
          </a:p>
        </p:txBody>
      </p:sp>
      <p:sp>
        <p:nvSpPr>
          <p:cNvPr id="2" name="Slide Number Placeholder 1"/>
          <p:cNvSpPr>
            <a:spLocks noGrp="1"/>
          </p:cNvSpPr>
          <p:nvPr>
            <p:ph type="sldNum" sz="quarter" idx="12"/>
          </p:nvPr>
        </p:nvSpPr>
        <p:spPr>
          <a:xfrm>
            <a:off x="9578920" y="6223828"/>
            <a:ext cx="1706217" cy="365125"/>
          </a:xfrm>
        </p:spPr>
        <p:txBody>
          <a:bodyPr/>
          <a:lstStyle/>
          <a:p>
            <a:fld id="{010386B8-D022-4DBB-9A29-0FD528CD1C82}" type="slidenum">
              <a:rPr lang="he-IL" smtClean="0"/>
              <a:t>1</a:t>
            </a:fld>
            <a:endParaRPr lang="he-IL"/>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66106" b="24729"/>
          <a:stretch/>
        </p:blipFill>
        <p:spPr>
          <a:xfrm>
            <a:off x="320807" y="331469"/>
            <a:ext cx="1031274" cy="972000"/>
          </a:xfrm>
          <a:prstGeom prst="rect">
            <a:avLst/>
          </a:prstGeom>
          <a:ln w="19050">
            <a:solidFill>
              <a:srgbClr val="002060"/>
            </a:solidFill>
          </a:ln>
        </p:spPr>
      </p:pic>
    </p:spTree>
    <p:extLst>
      <p:ext uri="{BB962C8B-B14F-4D97-AF65-F5344CB8AC3E}">
        <p14:creationId xmlns:p14="http://schemas.microsoft.com/office/powerpoint/2010/main" val="17163392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26" t="2864" r="6098" b="8082"/>
          <a:stretch/>
        </p:blipFill>
        <p:spPr>
          <a:xfrm>
            <a:off x="3829447" y="1197682"/>
            <a:ext cx="4922400" cy="5040000"/>
          </a:xfrm>
          <a:prstGeom prst="rect">
            <a:avLst/>
          </a:prstGeom>
        </p:spPr>
      </p:pic>
      <p:sp>
        <p:nvSpPr>
          <p:cNvPr id="2" name="Slide Number Placeholder 1"/>
          <p:cNvSpPr>
            <a:spLocks noGrp="1"/>
          </p:cNvSpPr>
          <p:nvPr>
            <p:ph type="sldNum" sz="quarter" idx="12"/>
          </p:nvPr>
        </p:nvSpPr>
        <p:spPr>
          <a:xfrm>
            <a:off x="9329530" y="6237682"/>
            <a:ext cx="1706217" cy="365125"/>
          </a:xfrm>
        </p:spPr>
        <p:txBody>
          <a:bodyPr/>
          <a:lstStyle/>
          <a:p>
            <a:fld id="{010386B8-D022-4DBB-9A29-0FD528CD1C82}" type="slidenum">
              <a:rPr lang="he-IL" smtClean="0"/>
              <a:t>10</a:t>
            </a:fld>
            <a:endParaRPr lang="he-IL" dirty="0"/>
          </a:p>
        </p:txBody>
      </p:sp>
      <p:sp>
        <p:nvSpPr>
          <p:cNvPr id="4" name="TextBox 3"/>
          <p:cNvSpPr txBox="1"/>
          <p:nvPr/>
        </p:nvSpPr>
        <p:spPr>
          <a:xfrm rot="-1800000">
            <a:off x="19448" y="1344255"/>
            <a:ext cx="5361708" cy="1015663"/>
          </a:xfrm>
          <a:prstGeom prst="rect">
            <a:avLst/>
          </a:prstGeom>
          <a:noFill/>
        </p:spPr>
        <p:txBody>
          <a:bodyPr wrap="square" rtlCol="0">
            <a:spAutoFit/>
          </a:bodyPr>
          <a:lstStyle/>
          <a:p>
            <a:r>
              <a:rPr lang="en-US" sz="6000" b="1" u="sng" dirty="0" smtClean="0">
                <a:solidFill>
                  <a:srgbClr val="CC0066"/>
                </a:solidFill>
                <a:latin typeface="David" panose="020E0502060401010101" pitchFamily="34" charset="-79"/>
                <a:cs typeface="David" panose="020E0502060401010101" pitchFamily="34" charset="-79"/>
              </a:rPr>
              <a:t>MOTIVATION</a:t>
            </a:r>
            <a:endParaRPr lang="en-US" sz="6000" b="1" u="sng" dirty="0">
              <a:solidFill>
                <a:srgbClr val="CC0066"/>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052105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423" t="8460" r="10426" b="2646"/>
          <a:stretch/>
        </p:blipFill>
        <p:spPr>
          <a:xfrm>
            <a:off x="3724397" y="1557682"/>
            <a:ext cx="3956449" cy="4680000"/>
          </a:xfrm>
          <a:prstGeom prst="rect">
            <a:avLst/>
          </a:prstGeom>
        </p:spPr>
      </p:pic>
      <p:sp>
        <p:nvSpPr>
          <p:cNvPr id="2" name="Slide Number Placeholder 1"/>
          <p:cNvSpPr>
            <a:spLocks noGrp="1"/>
          </p:cNvSpPr>
          <p:nvPr>
            <p:ph type="sldNum" sz="quarter" idx="12"/>
          </p:nvPr>
        </p:nvSpPr>
        <p:spPr>
          <a:xfrm>
            <a:off x="9329530" y="6237682"/>
            <a:ext cx="1706217" cy="365125"/>
          </a:xfrm>
        </p:spPr>
        <p:txBody>
          <a:bodyPr/>
          <a:lstStyle/>
          <a:p>
            <a:fld id="{010386B8-D022-4DBB-9A29-0FD528CD1C82}" type="slidenum">
              <a:rPr lang="he-IL" smtClean="0"/>
              <a:t>11</a:t>
            </a:fld>
            <a:endParaRPr lang="he-IL" dirty="0"/>
          </a:p>
        </p:txBody>
      </p:sp>
      <p:sp>
        <p:nvSpPr>
          <p:cNvPr id="4" name="TextBox 3"/>
          <p:cNvSpPr txBox="1"/>
          <p:nvPr/>
        </p:nvSpPr>
        <p:spPr>
          <a:xfrm rot="-1800000">
            <a:off x="19448" y="1344255"/>
            <a:ext cx="5361708" cy="1015663"/>
          </a:xfrm>
          <a:prstGeom prst="rect">
            <a:avLst/>
          </a:prstGeom>
          <a:noFill/>
        </p:spPr>
        <p:txBody>
          <a:bodyPr wrap="square" rtlCol="0">
            <a:spAutoFit/>
          </a:bodyPr>
          <a:lstStyle/>
          <a:p>
            <a:r>
              <a:rPr lang="en-US" sz="6000" b="1" u="sng" dirty="0" smtClean="0">
                <a:solidFill>
                  <a:srgbClr val="CC0066"/>
                </a:solidFill>
                <a:latin typeface="David" panose="020E0502060401010101" pitchFamily="34" charset="-79"/>
                <a:cs typeface="David" panose="020E0502060401010101" pitchFamily="34" charset="-79"/>
              </a:rPr>
              <a:t>MOTIVATION</a:t>
            </a:r>
            <a:endParaRPr lang="en-US" sz="6000" b="1" u="sng" dirty="0">
              <a:solidFill>
                <a:srgbClr val="CC0066"/>
              </a:solidFill>
              <a:latin typeface="David" panose="020E0502060401010101" pitchFamily="34" charset="-79"/>
              <a:cs typeface="David" panose="020E0502060401010101" pitchFamily="34" charset="-79"/>
            </a:endParaRPr>
          </a:p>
        </p:txBody>
      </p:sp>
      <p:sp>
        <p:nvSpPr>
          <p:cNvPr id="3" name="Rectangle 2"/>
          <p:cNvSpPr/>
          <p:nvPr/>
        </p:nvSpPr>
        <p:spPr>
          <a:xfrm>
            <a:off x="7278254" y="5942114"/>
            <a:ext cx="637309"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4738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932" y="609600"/>
            <a:ext cx="9875520" cy="1356360"/>
          </a:xfrm>
        </p:spPr>
        <p:txBody>
          <a:bodyPr>
            <a:normAutofit/>
          </a:bodyPr>
          <a:lstStyle/>
          <a:p>
            <a:pPr rtl="0"/>
            <a:r>
              <a:rPr lang="en-US" sz="5400" b="1" u="sng" dirty="0" smtClean="0">
                <a:solidFill>
                  <a:srgbClr val="002060"/>
                </a:solidFill>
                <a:latin typeface="David" panose="020E0502060401010101" pitchFamily="34" charset="-79"/>
                <a:cs typeface="David" panose="020E0502060401010101" pitchFamily="34" charset="-79"/>
              </a:rPr>
              <a:t>Outline</a:t>
            </a:r>
            <a:endParaRPr lang="en-US" sz="5400" b="1" u="sng" dirty="0">
              <a:solidFill>
                <a:srgbClr val="002060"/>
              </a:solidFill>
              <a:latin typeface="David" panose="020E0502060401010101" pitchFamily="34" charset="-79"/>
              <a:cs typeface="David" panose="020E0502060401010101" pitchFamily="34" charset="-79"/>
            </a:endParaRPr>
          </a:p>
        </p:txBody>
      </p:sp>
      <p:sp>
        <p:nvSpPr>
          <p:cNvPr id="29" name="Rounded Rectangle 28"/>
          <p:cNvSpPr/>
          <p:nvPr/>
        </p:nvSpPr>
        <p:spPr>
          <a:xfrm>
            <a:off x="3055649" y="3521275"/>
            <a:ext cx="2194561" cy="672737"/>
          </a:xfrm>
          <a:prstGeom prst="roundRect">
            <a:avLst/>
          </a:prstGeom>
          <a:solidFill>
            <a:srgbClr val="0075CC"/>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2060"/>
                </a:solidFill>
                <a:latin typeface="David" panose="020E0502060401010101" pitchFamily="34" charset="-79"/>
                <a:cs typeface="David" panose="020E0502060401010101" pitchFamily="34" charset="-79"/>
              </a:rPr>
              <a:t>Model</a:t>
            </a:r>
            <a:endParaRPr lang="en-US" sz="2800" b="1" dirty="0">
              <a:solidFill>
                <a:srgbClr val="002060"/>
              </a:solidFill>
              <a:latin typeface="David" panose="020E0502060401010101" pitchFamily="34" charset="-79"/>
              <a:cs typeface="David" panose="020E0502060401010101" pitchFamily="34" charset="-79"/>
            </a:endParaRPr>
          </a:p>
        </p:txBody>
      </p:sp>
      <p:sp>
        <p:nvSpPr>
          <p:cNvPr id="30" name="Rounded Rectangle 29"/>
          <p:cNvSpPr/>
          <p:nvPr/>
        </p:nvSpPr>
        <p:spPr>
          <a:xfrm>
            <a:off x="2412450" y="2636946"/>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Aim of Work</a:t>
            </a:r>
            <a:endParaRPr lang="en-US" sz="2800" dirty="0">
              <a:solidFill>
                <a:srgbClr val="002060"/>
              </a:solidFill>
              <a:latin typeface="David" panose="020E0502060401010101" pitchFamily="34" charset="-79"/>
              <a:cs typeface="David" panose="020E0502060401010101" pitchFamily="34" charset="-79"/>
            </a:endParaRPr>
          </a:p>
        </p:txBody>
      </p:sp>
      <p:sp>
        <p:nvSpPr>
          <p:cNvPr id="31" name="Rounded Rectangle 30"/>
          <p:cNvSpPr/>
          <p:nvPr/>
        </p:nvSpPr>
        <p:spPr>
          <a:xfrm>
            <a:off x="3639614" y="4378538"/>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Results</a:t>
            </a:r>
            <a:endParaRPr lang="en-US" sz="2800" dirty="0">
              <a:solidFill>
                <a:srgbClr val="002060"/>
              </a:solidFill>
              <a:latin typeface="David" panose="020E0502060401010101" pitchFamily="34" charset="-79"/>
              <a:cs typeface="David" panose="020E0502060401010101" pitchFamily="34" charset="-79"/>
            </a:endParaRPr>
          </a:p>
        </p:txBody>
      </p:sp>
      <p:sp>
        <p:nvSpPr>
          <p:cNvPr id="32" name="Rounded Rectangle 31"/>
          <p:cNvSpPr/>
          <p:nvPr/>
        </p:nvSpPr>
        <p:spPr>
          <a:xfrm>
            <a:off x="4354164" y="5253190"/>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Conclusions</a:t>
            </a:r>
            <a:endParaRPr lang="en-US" sz="2800" dirty="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12</a:t>
            </a:fld>
            <a:endParaRPr lang="he-IL"/>
          </a:p>
        </p:txBody>
      </p:sp>
      <p:sp>
        <p:nvSpPr>
          <p:cNvPr id="9" name="Rounded Rectangle 8"/>
          <p:cNvSpPr/>
          <p:nvPr/>
        </p:nvSpPr>
        <p:spPr>
          <a:xfrm>
            <a:off x="1769422" y="1765828"/>
            <a:ext cx="2231682"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Introduction</a:t>
            </a:r>
            <a:endParaRPr lang="en-US" sz="2800" dirty="0">
              <a:solidFill>
                <a:srgbClr val="002060"/>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19076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281550" y="4031187"/>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984597" y="884851"/>
                <a:ext cx="11248964" cy="4689472"/>
              </a:xfrm>
            </p:spPr>
            <p:txBody>
              <a:bodyPr>
                <a:normAutofit/>
              </a:bodyPr>
              <a:lstStyle/>
              <a:p>
                <a:pPr marL="45720" indent="0" algn="l" rtl="0">
                  <a:spcAft>
                    <a:spcPts val="1800"/>
                  </a:spcAft>
                  <a:buNone/>
                </a:pPr>
                <a:r>
                  <a:rPr lang="en-US" sz="4000" b="1" u="sng" dirty="0" smtClean="0">
                    <a:solidFill>
                      <a:srgbClr val="A82843"/>
                    </a:solidFill>
                    <a:latin typeface="David" panose="020E0502060401010101" pitchFamily="34" charset="-79"/>
                    <a:cs typeface="David" panose="020E0502060401010101" pitchFamily="34" charset="-79"/>
                  </a:rPr>
                  <a:t>Model assumptions</a:t>
                </a: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Crystal structure is periodic</a:t>
                </a:r>
                <a:endParaRPr lang="en-US" sz="3200" dirty="0">
                  <a:solidFill>
                    <a:srgbClr val="002060"/>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Cleavage analysis can be restricted to one unit cell</a:t>
                </a:r>
                <a:endParaRPr lang="en-US" sz="3200" dirty="0">
                  <a:solidFill>
                    <a:srgbClr val="002060"/>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3200" b="0" i="1" smtClean="0">
                        <a:solidFill>
                          <a:srgbClr val="002060"/>
                        </a:solidFill>
                        <a:latin typeface="Cambria Math" panose="02040503050406030204" pitchFamily="18" charset="0"/>
                        <a:cs typeface="David" panose="020E0502060401010101" pitchFamily="34" charset="-79"/>
                      </a:rPr>
                      <m:t>(</m:t>
                    </m:r>
                    <m:r>
                      <a:rPr lang="en-US" sz="3200" b="0" i="1" smtClean="0">
                        <a:solidFill>
                          <a:srgbClr val="002060"/>
                        </a:solidFill>
                        <a:latin typeface="Cambria Math" panose="02040503050406030204" pitchFamily="18" charset="0"/>
                        <a:cs typeface="David" panose="020E0502060401010101" pitchFamily="34" charset="-79"/>
                      </a:rPr>
                      <m:t>001</m:t>
                    </m:r>
                    <m:r>
                      <a:rPr lang="en-US" sz="3200" b="0" i="1" smtClean="0">
                        <a:solidFill>
                          <a:srgbClr val="002060"/>
                        </a:solidFill>
                        <a:latin typeface="Cambria Math" panose="02040503050406030204" pitchFamily="18" charset="0"/>
                        <a:cs typeface="David" panose="020E0502060401010101" pitchFamily="34" charset="-79"/>
                      </a:rPr>
                      <m:t>)</m:t>
                    </m:r>
                  </m:oMath>
                </a14:m>
                <a:r>
                  <a:rPr lang="en-US" sz="3200" dirty="0" smtClean="0">
                    <a:solidFill>
                      <a:srgbClr val="002060"/>
                    </a:solidFill>
                    <a:latin typeface="David" panose="020E0502060401010101" pitchFamily="34" charset="-79"/>
                    <a:cs typeface="David" panose="020E0502060401010101" pitchFamily="34" charset="-79"/>
                  </a:rPr>
                  <a:t> with a suitable unit cell</a:t>
                </a:r>
                <a:endParaRPr lang="en-US" sz="3200" dirty="0">
                  <a:solidFill>
                    <a:srgbClr val="983853"/>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Cleavage is related to structure</a:t>
                </a:r>
              </a:p>
              <a:p>
                <a:pPr marL="45720" indent="0" algn="l" rtl="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984597" y="884851"/>
                <a:ext cx="11248964" cy="4689472"/>
              </a:xfrm>
              <a:blipFill>
                <a:blip r:embed="rId3"/>
                <a:stretch>
                  <a:fillRect l="-1518" t="-3251"/>
                </a:stretch>
              </a:blipFill>
            </p:spPr>
            <p:txBody>
              <a:bodyPr/>
              <a:lstStyle/>
              <a:p>
                <a:r>
                  <a:rPr lang="en-US">
                    <a:noFill/>
                  </a:rPr>
                  <a:t> </a:t>
                </a:r>
              </a:p>
            </p:txBody>
          </p:sp>
        </mc:Fallback>
      </mc:AlternateContent>
      <p:sp>
        <p:nvSpPr>
          <p:cNvPr id="2" name="Right Arrow 1"/>
          <p:cNvSpPr/>
          <p:nvPr/>
        </p:nvSpPr>
        <p:spPr>
          <a:xfrm>
            <a:off x="624055" y="1911931"/>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24055" y="2742292"/>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24055" y="3600360"/>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10386B8-D022-4DBB-9A29-0FD528CD1C82}" type="slidenum">
              <a:rPr lang="he-IL" smtClean="0"/>
              <a:t>13</a:t>
            </a:fld>
            <a:endParaRPr lang="he-IL"/>
          </a:p>
        </p:txBody>
      </p:sp>
      <p:sp>
        <p:nvSpPr>
          <p:cNvPr id="9" name="Right Arrow 8"/>
          <p:cNvSpPr/>
          <p:nvPr/>
        </p:nvSpPr>
        <p:spPr>
          <a:xfrm>
            <a:off x="620268" y="4440844"/>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8481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281550" y="4031187"/>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984597" y="884851"/>
                <a:ext cx="11248964" cy="4689472"/>
              </a:xfrm>
            </p:spPr>
            <p:txBody>
              <a:bodyPr>
                <a:normAutofit/>
              </a:bodyPr>
              <a:lstStyle/>
              <a:p>
                <a:pPr marL="45720" indent="0" algn="l" rtl="0">
                  <a:spcAft>
                    <a:spcPts val="1800"/>
                  </a:spcAft>
                  <a:buNone/>
                </a:pPr>
                <a:r>
                  <a:rPr lang="en-US" sz="4000" b="1" u="sng" dirty="0" smtClean="0">
                    <a:solidFill>
                      <a:srgbClr val="A82843"/>
                    </a:solidFill>
                    <a:latin typeface="David" panose="020E0502060401010101" pitchFamily="34" charset="-79"/>
                    <a:cs typeface="David" panose="020E0502060401010101" pitchFamily="34" charset="-79"/>
                  </a:rPr>
                  <a:t>Model assumptions</a:t>
                </a: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Crystal structure is periodic</a:t>
                </a:r>
                <a:endParaRPr lang="en-US" sz="3200" dirty="0">
                  <a:solidFill>
                    <a:srgbClr val="002060"/>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Cleavage analysis can be restricted to one unit cell</a:t>
                </a:r>
                <a:endParaRPr lang="en-US" sz="3200" dirty="0">
                  <a:solidFill>
                    <a:srgbClr val="002060"/>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b="1" dirty="0" smtClean="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3200" b="1" i="1" smtClean="0">
                        <a:solidFill>
                          <a:srgbClr val="002060"/>
                        </a:solidFill>
                        <a:latin typeface="Cambria Math" panose="02040503050406030204" pitchFamily="18" charset="0"/>
                        <a:cs typeface="David" panose="020E0502060401010101" pitchFamily="34" charset="-79"/>
                      </a:rPr>
                      <m:t>(</m:t>
                    </m:r>
                    <m:r>
                      <a:rPr lang="en-US" sz="3200" b="1" i="1" smtClean="0">
                        <a:solidFill>
                          <a:srgbClr val="002060"/>
                        </a:solidFill>
                        <a:latin typeface="Cambria Math" panose="02040503050406030204" pitchFamily="18" charset="0"/>
                        <a:cs typeface="David" panose="020E0502060401010101" pitchFamily="34" charset="-79"/>
                      </a:rPr>
                      <m:t>𝟎𝟎𝟏</m:t>
                    </m:r>
                    <m:r>
                      <a:rPr lang="en-US" sz="3200" b="1" i="1" smtClean="0">
                        <a:solidFill>
                          <a:srgbClr val="002060"/>
                        </a:solidFill>
                        <a:latin typeface="Cambria Math" panose="02040503050406030204" pitchFamily="18" charset="0"/>
                        <a:cs typeface="David" panose="020E0502060401010101" pitchFamily="34" charset="-79"/>
                      </a:rPr>
                      <m:t>)</m:t>
                    </m:r>
                  </m:oMath>
                </a14:m>
                <a:r>
                  <a:rPr lang="en-US" sz="3200" b="1" dirty="0" smtClean="0">
                    <a:solidFill>
                      <a:srgbClr val="002060"/>
                    </a:solidFill>
                    <a:latin typeface="David" panose="020E0502060401010101" pitchFamily="34" charset="-79"/>
                    <a:cs typeface="David" panose="020E0502060401010101" pitchFamily="34" charset="-79"/>
                  </a:rPr>
                  <a:t> with a suitable unit cell</a:t>
                </a:r>
                <a:endParaRPr lang="en-US" sz="3200" b="1" dirty="0">
                  <a:solidFill>
                    <a:srgbClr val="983853"/>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Cleavage is related to structure</a:t>
                </a:r>
              </a:p>
              <a:p>
                <a:pPr marL="45720" indent="0" algn="l" rtl="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984597" y="884851"/>
                <a:ext cx="11248964" cy="4689472"/>
              </a:xfrm>
              <a:blipFill>
                <a:blip r:embed="rId3"/>
                <a:stretch>
                  <a:fillRect l="-1518" t="-3251"/>
                </a:stretch>
              </a:blipFill>
            </p:spPr>
            <p:txBody>
              <a:bodyPr/>
              <a:lstStyle/>
              <a:p>
                <a:r>
                  <a:rPr lang="en-US">
                    <a:noFill/>
                  </a:rPr>
                  <a:t> </a:t>
                </a:r>
              </a:p>
            </p:txBody>
          </p:sp>
        </mc:Fallback>
      </mc:AlternateContent>
      <p:sp>
        <p:nvSpPr>
          <p:cNvPr id="2" name="Right Arrow 1"/>
          <p:cNvSpPr/>
          <p:nvPr/>
        </p:nvSpPr>
        <p:spPr>
          <a:xfrm>
            <a:off x="624055" y="1911931"/>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24055" y="2742292"/>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24055" y="3600360"/>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10386B8-D022-4DBB-9A29-0FD528CD1C82}" type="slidenum">
              <a:rPr lang="he-IL" smtClean="0"/>
              <a:t>14</a:t>
            </a:fld>
            <a:endParaRPr lang="he-IL"/>
          </a:p>
        </p:txBody>
      </p:sp>
      <p:sp>
        <p:nvSpPr>
          <p:cNvPr id="9" name="Right Arrow 8"/>
          <p:cNvSpPr/>
          <p:nvPr/>
        </p:nvSpPr>
        <p:spPr>
          <a:xfrm>
            <a:off x="620268" y="4440844"/>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473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143000" y="3632565"/>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371762" y="863433"/>
                <a:ext cx="11529285" cy="743697"/>
              </a:xfrm>
            </p:spPr>
            <p:txBody>
              <a:bodyPr>
                <a:normAutofit/>
              </a:bodyPr>
              <a:lstStyle/>
              <a:p>
                <a:pPr marL="45720" indent="0" algn="just" rtl="0">
                  <a:buNone/>
                </a:pPr>
                <a:r>
                  <a:rPr lang="en-US" sz="4000" b="1" dirty="0" smtClean="0">
                    <a:solidFill>
                      <a:srgbClr val="002060"/>
                    </a:solidFill>
                    <a:latin typeface="David" panose="020E0502060401010101" pitchFamily="34" charset="-79"/>
                    <a:cs typeface="David" panose="020E0502060401010101" pitchFamily="34" charset="-79"/>
                  </a:rPr>
                  <a:t>  2-D case: </a:t>
                </a:r>
                <a:r>
                  <a:rPr lang="en-US" sz="4000" dirty="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4000" i="1">
                        <a:solidFill>
                          <a:srgbClr val="002060"/>
                        </a:solidFill>
                        <a:latin typeface="Cambria Math" panose="02040503050406030204" pitchFamily="18" charset="0"/>
                        <a:cs typeface="David" panose="020E0502060401010101" pitchFamily="34" charset="-79"/>
                      </a:rPr>
                      <m:t>(</m:t>
                    </m:r>
                    <m:r>
                      <a:rPr lang="en-US" sz="4000" i="1">
                        <a:solidFill>
                          <a:srgbClr val="002060"/>
                        </a:solidFill>
                        <a:latin typeface="Cambria Math" panose="02040503050406030204" pitchFamily="18" charset="0"/>
                        <a:cs typeface="David" panose="020E0502060401010101" pitchFamily="34" charset="-79"/>
                      </a:rPr>
                      <m:t>01</m:t>
                    </m:r>
                    <m:r>
                      <a:rPr lang="en-US" sz="4000" b="0" i="1" smtClean="0">
                        <a:solidFill>
                          <a:srgbClr val="002060"/>
                        </a:solidFill>
                        <a:latin typeface="Cambria Math" panose="02040503050406030204" pitchFamily="18" charset="0"/>
                        <a:cs typeface="David" panose="020E0502060401010101" pitchFamily="34" charset="-79"/>
                      </a:rPr>
                      <m:t>)</m:t>
                    </m:r>
                  </m:oMath>
                </a14:m>
                <a:r>
                  <a:rPr lang="en-US" sz="4000" dirty="0" smtClean="0">
                    <a:solidFill>
                      <a:srgbClr val="002060"/>
                    </a:solidFill>
                    <a:latin typeface="David" panose="020E0502060401010101" pitchFamily="34" charset="-79"/>
                    <a:cs typeface="David" panose="020E0502060401010101" pitchFamily="34" charset="-79"/>
                  </a:rPr>
                  <a:t> plane”</a:t>
                </a: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a:p>
                <a:pPr marL="45720" indent="0" algn="l" rtl="0">
                  <a:buNone/>
                </a:pPr>
                <a:endParaRPr lang="en-US" sz="2800" b="1" dirty="0" smtClean="0">
                  <a:solidFill>
                    <a:srgbClr val="983853"/>
                  </a:solidFill>
                  <a:latin typeface="David" panose="020E0502060401010101" pitchFamily="34" charset="-79"/>
                  <a:cs typeface="David" panose="020E0502060401010101" pitchFamily="34" charset="-79"/>
                </a:endParaRPr>
              </a:p>
              <a:p>
                <a:pPr marL="45720" indent="0" algn="l" rtl="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371762" y="863433"/>
                <a:ext cx="11529285" cy="743697"/>
              </a:xfrm>
              <a:blipFill>
                <a:blip r:embed="rId3"/>
                <a:stretch>
                  <a:fillRect t="-19672" b="-24590"/>
                </a:stretch>
              </a:blipFill>
            </p:spPr>
            <p:txBody>
              <a:bodyPr/>
              <a:lstStyle/>
              <a:p>
                <a:r>
                  <a:rPr lang="en-US">
                    <a:noFill/>
                  </a:rPr>
                  <a:t> </a:t>
                </a:r>
              </a:p>
            </p:txBody>
          </p:sp>
        </mc:Fallback>
      </mc:AlternateContent>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11102" t="6555" r="7255" b="9988"/>
          <a:stretch/>
        </p:blipFill>
        <p:spPr>
          <a:xfrm>
            <a:off x="970274" y="1914100"/>
            <a:ext cx="5165219" cy="396000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1119" t="7114" r="6990" b="10419"/>
          <a:stretch/>
        </p:blipFill>
        <p:spPr>
          <a:xfrm>
            <a:off x="6199298" y="1914100"/>
            <a:ext cx="5243042" cy="39600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950952" y="4626352"/>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𝟏</m:t>
                          </m:r>
                        </m:sub>
                      </m:sSub>
                    </m:oMath>
                  </m:oMathPara>
                </a14:m>
                <a:endParaRPr lang="en-US" sz="2000" b="1" dirty="0">
                  <a:solidFill>
                    <a:srgbClr val="00206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950952" y="4626352"/>
                <a:ext cx="435954"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069250" y="3900824"/>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𝟐</m:t>
                          </m:r>
                        </m:sub>
                      </m:sSub>
                    </m:oMath>
                  </m:oMathPara>
                </a14:m>
                <a:endParaRPr lang="en-US" sz="2000" b="1" dirty="0">
                  <a:solidFill>
                    <a:srgbClr val="00206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069250" y="3900824"/>
                <a:ext cx="435954"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237078" y="4648959"/>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𝟏</m:t>
                          </m:r>
                        </m:sub>
                      </m:sSub>
                    </m:oMath>
                  </m:oMathPara>
                </a14:m>
                <a:endParaRPr lang="en-US" sz="2000" b="1" dirty="0">
                  <a:solidFill>
                    <a:srgbClr val="00206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237078" y="4648959"/>
                <a:ext cx="435954" cy="400110"/>
              </a:xfrm>
              <a:prstGeom prst="rect">
                <a:avLst/>
              </a:prstGeom>
              <a:blipFill>
                <a:blip r:embed="rId8"/>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316176" y="3896468"/>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𝟐</m:t>
                          </m:r>
                        </m:sub>
                      </m:sSub>
                    </m:oMath>
                  </m:oMathPara>
                </a14:m>
                <a:endParaRPr lang="en-US" sz="2000" b="1" dirty="0">
                  <a:solidFill>
                    <a:srgbClr val="00206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316176" y="3896468"/>
                <a:ext cx="435954" cy="400110"/>
              </a:xfrm>
              <a:prstGeom prst="rect">
                <a:avLst/>
              </a:prstGeom>
              <a:blipFill>
                <a:blip r:embed="rId9"/>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741825" y="3636060"/>
                <a:ext cx="7837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cs typeface="David" panose="020E0502060401010101" pitchFamily="34" charset="-79"/>
                        </a:rPr>
                        <m:t>(</m:t>
                      </m:r>
                      <m:r>
                        <a:rPr lang="en-US" sz="2400" b="0" i="1" smtClean="0">
                          <a:solidFill>
                            <a:srgbClr val="002060"/>
                          </a:solidFill>
                          <a:latin typeface="Cambria Math" panose="02040503050406030204" pitchFamily="18" charset="0"/>
                          <a:cs typeface="David" panose="020E0502060401010101" pitchFamily="34" charset="-79"/>
                        </a:rPr>
                        <m:t>10</m:t>
                      </m:r>
                      <m:r>
                        <a:rPr lang="en-US" sz="2400" b="0" i="1">
                          <a:solidFill>
                            <a:srgbClr val="002060"/>
                          </a:solidFill>
                          <a:latin typeface="Cambria Math" panose="02040503050406030204" pitchFamily="18" charset="0"/>
                          <a:cs typeface="David" panose="020E0502060401010101" pitchFamily="34" charset="-79"/>
                        </a:rPr>
                        <m:t>)</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8741825" y="3636060"/>
                <a:ext cx="783771" cy="461665"/>
              </a:xfrm>
              <a:prstGeom prst="rect">
                <a:avLst/>
              </a:prstGeom>
              <a:blipFill>
                <a:blip r:embed="rId10"/>
                <a:stretch>
                  <a:fillRect l="-5426" r="-6977"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309275" y="3148269"/>
                <a:ext cx="7837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cs typeface="David" panose="020E0502060401010101" pitchFamily="34" charset="-79"/>
                        </a:rPr>
                        <m:t>(</m:t>
                      </m:r>
                      <m:r>
                        <a:rPr lang="en-US" sz="2400" b="0" i="1" smtClean="0">
                          <a:solidFill>
                            <a:srgbClr val="002060"/>
                          </a:solidFill>
                          <a:latin typeface="Cambria Math" panose="02040503050406030204" pitchFamily="18" charset="0"/>
                          <a:cs typeface="David" panose="020E0502060401010101" pitchFamily="34" charset="-79"/>
                        </a:rPr>
                        <m:t>01</m:t>
                      </m:r>
                      <m:r>
                        <a:rPr lang="en-US" sz="2400" b="0" i="1">
                          <a:solidFill>
                            <a:srgbClr val="002060"/>
                          </a:solidFill>
                          <a:latin typeface="Cambria Math" panose="02040503050406030204" pitchFamily="18" charset="0"/>
                          <a:cs typeface="David" panose="020E0502060401010101" pitchFamily="34" charset="-79"/>
                        </a:rPr>
                        <m:t>)</m:t>
                      </m:r>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2309275" y="3148269"/>
                <a:ext cx="783771" cy="461665"/>
              </a:xfrm>
              <a:prstGeom prst="rect">
                <a:avLst/>
              </a:prstGeom>
              <a:blipFill>
                <a:blip r:embed="rId11"/>
                <a:stretch>
                  <a:fillRect l="-6250" r="-7031" b="-1710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9329530" y="6223825"/>
            <a:ext cx="1706217" cy="365125"/>
          </a:xfrm>
        </p:spPr>
        <p:txBody>
          <a:bodyPr/>
          <a:lstStyle/>
          <a:p>
            <a:fld id="{010386B8-D022-4DBB-9A29-0FD528CD1C82}" type="slidenum">
              <a:rPr lang="he-IL" smtClean="0"/>
              <a:t>15</a:t>
            </a:fld>
            <a:endParaRPr lang="he-IL" dirty="0"/>
          </a:p>
        </p:txBody>
      </p:sp>
    </p:spTree>
    <p:extLst>
      <p:ext uri="{BB962C8B-B14F-4D97-AF65-F5344CB8AC3E}">
        <p14:creationId xmlns:p14="http://schemas.microsoft.com/office/powerpoint/2010/main" val="3463107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143000" y="3563290"/>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413327" y="813818"/>
                <a:ext cx="11529285" cy="765605"/>
              </a:xfrm>
            </p:spPr>
            <p:txBody>
              <a:bodyPr>
                <a:normAutofit/>
              </a:bodyPr>
              <a:lstStyle/>
              <a:p>
                <a:pPr marL="45720" indent="0" algn="just" rtl="0">
                  <a:buNone/>
                </a:pPr>
                <a:r>
                  <a:rPr lang="en-US" sz="4000" b="1" dirty="0">
                    <a:solidFill>
                      <a:srgbClr val="002060"/>
                    </a:solidFill>
                    <a:latin typeface="David" panose="020E0502060401010101" pitchFamily="34" charset="-79"/>
                    <a:cs typeface="David" panose="020E0502060401010101" pitchFamily="34" charset="-79"/>
                  </a:rPr>
                  <a:t> </a:t>
                </a:r>
                <a:r>
                  <a:rPr lang="en-US" sz="4000" b="1" dirty="0" smtClean="0">
                    <a:solidFill>
                      <a:srgbClr val="002060"/>
                    </a:solidFill>
                    <a:latin typeface="David" panose="020E0502060401010101" pitchFamily="34" charset="-79"/>
                    <a:cs typeface="David" panose="020E0502060401010101" pitchFamily="34" charset="-79"/>
                  </a:rPr>
                  <a:t> 2-D </a:t>
                </a:r>
                <a:r>
                  <a:rPr lang="en-US" sz="4000" b="1" dirty="0">
                    <a:solidFill>
                      <a:srgbClr val="002060"/>
                    </a:solidFill>
                    <a:latin typeface="David" panose="020E0502060401010101" pitchFamily="34" charset="-79"/>
                    <a:cs typeface="David" panose="020E0502060401010101" pitchFamily="34" charset="-79"/>
                  </a:rPr>
                  <a:t>case: </a:t>
                </a:r>
                <a:r>
                  <a:rPr lang="en-US" sz="4000" dirty="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4000" i="1">
                        <a:solidFill>
                          <a:srgbClr val="002060"/>
                        </a:solidFill>
                        <a:latin typeface="Cambria Math" panose="02040503050406030204" pitchFamily="18" charset="0"/>
                        <a:cs typeface="David" panose="020E0502060401010101" pitchFamily="34" charset="-79"/>
                      </a:rPr>
                      <m:t>(</m:t>
                    </m:r>
                    <m:r>
                      <a:rPr lang="en-US" sz="4000" i="1">
                        <a:solidFill>
                          <a:srgbClr val="002060"/>
                        </a:solidFill>
                        <a:latin typeface="Cambria Math" panose="02040503050406030204" pitchFamily="18" charset="0"/>
                        <a:cs typeface="David" panose="020E0502060401010101" pitchFamily="34" charset="-79"/>
                      </a:rPr>
                      <m:t>01</m:t>
                    </m:r>
                    <m:r>
                      <a:rPr lang="en-US" sz="4000" i="1">
                        <a:solidFill>
                          <a:srgbClr val="002060"/>
                        </a:solidFill>
                        <a:latin typeface="Cambria Math" panose="02040503050406030204" pitchFamily="18" charset="0"/>
                        <a:cs typeface="David" panose="020E0502060401010101" pitchFamily="34" charset="-79"/>
                      </a:rPr>
                      <m:t>)</m:t>
                    </m:r>
                  </m:oMath>
                </a14:m>
                <a:r>
                  <a:rPr lang="en-US" sz="4000" dirty="0">
                    <a:solidFill>
                      <a:srgbClr val="002060"/>
                    </a:solidFill>
                    <a:latin typeface="David" panose="020E0502060401010101" pitchFamily="34" charset="-79"/>
                    <a:cs typeface="David" panose="020E0502060401010101" pitchFamily="34" charset="-79"/>
                  </a:rPr>
                  <a:t> plane”</a:t>
                </a:r>
              </a:p>
              <a:p>
                <a:pPr marL="45720" indent="0" algn="l" rtl="0">
                  <a:buNone/>
                </a:pPr>
                <a:endParaRPr lang="en-US" sz="2800" b="1" dirty="0" smtClean="0">
                  <a:solidFill>
                    <a:srgbClr val="983853"/>
                  </a:solidFill>
                  <a:latin typeface="David" panose="020E0502060401010101" pitchFamily="34" charset="-79"/>
                  <a:cs typeface="David" panose="020E0502060401010101" pitchFamily="34" charset="-79"/>
                </a:endParaRPr>
              </a:p>
              <a:p>
                <a:pPr marL="45720" indent="0" algn="l" rtl="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413327" y="813818"/>
                <a:ext cx="11529285" cy="765605"/>
              </a:xfrm>
              <a:blipFill>
                <a:blip r:embed="rId3"/>
                <a:stretch>
                  <a:fillRect t="-19200" b="-20800"/>
                </a:stretch>
              </a:blipFill>
            </p:spPr>
            <p:txBody>
              <a:bodyPr/>
              <a:lstStyle/>
              <a:p>
                <a:r>
                  <a:rPr lang="en-US">
                    <a:noFill/>
                  </a:rPr>
                  <a:t> </a:t>
                </a:r>
              </a:p>
            </p:txBody>
          </p:sp>
        </mc:Fallback>
      </mc:AlternateContent>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11102" t="6555" r="7255" b="9988"/>
          <a:stretch/>
        </p:blipFill>
        <p:spPr>
          <a:xfrm>
            <a:off x="970274" y="1844825"/>
            <a:ext cx="5165219" cy="39600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950952" y="4557077"/>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𝟏</m:t>
                          </m:r>
                        </m:sub>
                      </m:sSub>
                    </m:oMath>
                  </m:oMathPara>
                </a14:m>
                <a:endParaRPr lang="en-US" sz="2000" b="1" dirty="0">
                  <a:solidFill>
                    <a:srgbClr val="00206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950952" y="4557077"/>
                <a:ext cx="435954" cy="400110"/>
              </a:xfrm>
              <a:prstGeom prst="rect">
                <a:avLst/>
              </a:prstGeom>
              <a:blipFill>
                <a:blip r:embed="rId5"/>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069250" y="3831549"/>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𝟐</m:t>
                          </m:r>
                        </m:sub>
                      </m:sSub>
                    </m:oMath>
                  </m:oMathPara>
                </a14:m>
                <a:endParaRPr lang="en-US" sz="2000" b="1" dirty="0">
                  <a:solidFill>
                    <a:srgbClr val="00206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069250" y="3831549"/>
                <a:ext cx="435954" cy="400110"/>
              </a:xfrm>
              <a:prstGeom prst="rect">
                <a:avLst/>
              </a:prstGeom>
              <a:blipFill>
                <a:blip r:embed="rId6"/>
                <a:stretch>
                  <a:fillRect b="-1538"/>
                </a:stretch>
              </a:blipFill>
            </p:spPr>
            <p:txBody>
              <a:bodyPr/>
              <a:lstStyle/>
              <a:p>
                <a:r>
                  <a:rPr lang="en-US">
                    <a:noFill/>
                  </a:rPr>
                  <a:t> </a:t>
                </a:r>
              </a:p>
            </p:txBody>
          </p:sp>
        </mc:Fallback>
      </mc:AlternateContent>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10929" t="6739" r="7428" b="10595"/>
          <a:stretch/>
        </p:blipFill>
        <p:spPr>
          <a:xfrm>
            <a:off x="6204817" y="1831762"/>
            <a:ext cx="5212081" cy="3958046"/>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318574" y="3807652"/>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𝟐</m:t>
                          </m:r>
                        </m:sub>
                      </m:sSub>
                    </m:oMath>
                  </m:oMathPara>
                </a14:m>
                <a:endParaRPr lang="en-US" sz="2000" b="1" dirty="0">
                  <a:solidFill>
                    <a:srgbClr val="00206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318574" y="3807652"/>
                <a:ext cx="435954" cy="400110"/>
              </a:xfrm>
              <a:prstGeom prst="rect">
                <a:avLst/>
              </a:prstGeom>
              <a:blipFill>
                <a:blip r:embed="rId8"/>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232122" y="4557077"/>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𝟏</m:t>
                          </m:r>
                        </m:sub>
                      </m:sSub>
                    </m:oMath>
                  </m:oMathPara>
                </a14:m>
                <a:endParaRPr lang="en-US" sz="2000" b="1" dirty="0">
                  <a:solidFill>
                    <a:srgbClr val="00206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232122" y="4557077"/>
                <a:ext cx="435954" cy="400110"/>
              </a:xfrm>
              <a:prstGeom prst="rect">
                <a:avLst/>
              </a:prstGeom>
              <a:blipFill>
                <a:blip r:embed="rId9"/>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387481" y="3766066"/>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C30D1E"/>
                              </a:solidFill>
                              <a:latin typeface="Cambria Math" panose="02040503050406030204" pitchFamily="18" charset="0"/>
                            </a:rPr>
                          </m:ctrlPr>
                        </m:sSubPr>
                        <m:e>
                          <m:r>
                            <a:rPr lang="en-US" sz="2000" b="1" i="1" smtClean="0">
                              <a:solidFill>
                                <a:srgbClr val="C30D1E"/>
                              </a:solidFill>
                              <a:latin typeface="Cambria Math" panose="02040503050406030204" pitchFamily="18" charset="0"/>
                            </a:rPr>
                            <m:t>𝑨</m:t>
                          </m:r>
                        </m:e>
                        <m:sub>
                          <m:r>
                            <a:rPr lang="en-US" sz="2000" b="1" i="1" smtClean="0">
                              <a:solidFill>
                                <a:srgbClr val="C30D1E"/>
                              </a:solidFill>
                              <a:latin typeface="Cambria Math" panose="02040503050406030204" pitchFamily="18" charset="0"/>
                            </a:rPr>
                            <m:t>𝟏</m:t>
                          </m:r>
                        </m:sub>
                      </m:sSub>
                    </m:oMath>
                  </m:oMathPara>
                </a14:m>
                <a:endParaRPr lang="en-US" sz="2000" b="1" dirty="0">
                  <a:solidFill>
                    <a:srgbClr val="C30D1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387481" y="3766066"/>
                <a:ext cx="435954" cy="400110"/>
              </a:xfrm>
              <a:prstGeom prst="rect">
                <a:avLst/>
              </a:prstGeom>
              <a:blipFill>
                <a:blip r:embed="rId10"/>
                <a:stretch>
                  <a:fillRect r="-2817"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9084029" y="3131246"/>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C30D1E"/>
                              </a:solidFill>
                              <a:latin typeface="Cambria Math" panose="02040503050406030204" pitchFamily="18" charset="0"/>
                            </a:rPr>
                          </m:ctrlPr>
                        </m:sSubPr>
                        <m:e>
                          <m:r>
                            <a:rPr lang="en-US" sz="2000" b="1" i="1" smtClean="0">
                              <a:solidFill>
                                <a:srgbClr val="C30D1E"/>
                              </a:solidFill>
                              <a:latin typeface="Cambria Math" panose="02040503050406030204" pitchFamily="18" charset="0"/>
                            </a:rPr>
                            <m:t>𝑨</m:t>
                          </m:r>
                        </m:e>
                        <m:sub>
                          <m:r>
                            <a:rPr lang="en-US" sz="2000" b="1" i="1" smtClean="0">
                              <a:solidFill>
                                <a:srgbClr val="C30D1E"/>
                              </a:solidFill>
                              <a:latin typeface="Cambria Math" panose="02040503050406030204" pitchFamily="18" charset="0"/>
                            </a:rPr>
                            <m:t>𝟐</m:t>
                          </m:r>
                        </m:sub>
                      </m:sSub>
                    </m:oMath>
                  </m:oMathPara>
                </a14:m>
                <a:endParaRPr lang="en-US" sz="2000" b="1" dirty="0">
                  <a:solidFill>
                    <a:srgbClr val="C30D1E"/>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9084029" y="3131246"/>
                <a:ext cx="435954" cy="400110"/>
              </a:xfrm>
              <a:prstGeom prst="rect">
                <a:avLst/>
              </a:prstGeom>
              <a:blipFill>
                <a:blip r:embed="rId11"/>
                <a:stretch>
                  <a:fillRect r="-1389"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309275" y="3078994"/>
                <a:ext cx="7837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cs typeface="David" panose="020E0502060401010101" pitchFamily="34" charset="-79"/>
                        </a:rPr>
                        <m:t>(</m:t>
                      </m:r>
                      <m:r>
                        <a:rPr lang="en-US" sz="2400" b="0" i="1" smtClean="0">
                          <a:solidFill>
                            <a:srgbClr val="002060"/>
                          </a:solidFill>
                          <a:latin typeface="Cambria Math" panose="02040503050406030204" pitchFamily="18" charset="0"/>
                          <a:cs typeface="David" panose="020E0502060401010101" pitchFamily="34" charset="-79"/>
                        </a:rPr>
                        <m:t>01</m:t>
                      </m:r>
                      <m:r>
                        <a:rPr lang="en-US" sz="2400" b="0" i="1">
                          <a:solidFill>
                            <a:srgbClr val="002060"/>
                          </a:solidFill>
                          <a:latin typeface="Cambria Math" panose="02040503050406030204" pitchFamily="18" charset="0"/>
                          <a:cs typeface="David" panose="020E0502060401010101" pitchFamily="34" charset="-79"/>
                        </a:rPr>
                        <m:t>)</m:t>
                      </m:r>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309275" y="3078994"/>
                <a:ext cx="783771" cy="461665"/>
              </a:xfrm>
              <a:prstGeom prst="rect">
                <a:avLst/>
              </a:prstGeom>
              <a:blipFill>
                <a:blip r:embed="rId12"/>
                <a:stretch>
                  <a:fillRect l="-6250" r="-7031"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566393" y="2498739"/>
                <a:ext cx="7837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cs typeface="David" panose="020E0502060401010101" pitchFamily="34" charset="-79"/>
                        </a:rPr>
                        <m:t>(</m:t>
                      </m:r>
                      <m:r>
                        <a:rPr lang="en-US" sz="2400" b="0" i="1" smtClean="0">
                          <a:solidFill>
                            <a:srgbClr val="C00000"/>
                          </a:solidFill>
                          <a:latin typeface="Cambria Math" panose="02040503050406030204" pitchFamily="18" charset="0"/>
                          <a:cs typeface="David" panose="020E0502060401010101" pitchFamily="34" charset="-79"/>
                        </a:rPr>
                        <m:t>01</m:t>
                      </m:r>
                      <m:r>
                        <a:rPr lang="en-US" sz="2400" b="0" i="1">
                          <a:solidFill>
                            <a:srgbClr val="C00000"/>
                          </a:solidFill>
                          <a:latin typeface="Cambria Math" panose="02040503050406030204" pitchFamily="18" charset="0"/>
                          <a:cs typeface="David" panose="020E0502060401010101" pitchFamily="34" charset="-79"/>
                        </a:rPr>
                        <m:t>)</m:t>
                      </m:r>
                    </m:oMath>
                  </m:oMathPara>
                </a14:m>
                <a:endParaRPr lang="en-US" sz="2400" dirty="0">
                  <a:solidFill>
                    <a:srgbClr val="C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8566393" y="2498739"/>
                <a:ext cx="783771" cy="461665"/>
              </a:xfrm>
              <a:prstGeom prst="rect">
                <a:avLst/>
              </a:prstGeom>
              <a:blipFill>
                <a:blip r:embed="rId13"/>
                <a:stretch>
                  <a:fillRect l="-5426" r="-6977" b="-1710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010386B8-D022-4DBB-9A29-0FD528CD1C82}" type="slidenum">
              <a:rPr lang="he-IL" smtClean="0"/>
              <a:t>16</a:t>
            </a:fld>
            <a:endParaRPr lang="he-IL"/>
          </a:p>
        </p:txBody>
      </p:sp>
    </p:spTree>
    <p:extLst>
      <p:ext uri="{BB962C8B-B14F-4D97-AF65-F5344CB8AC3E}">
        <p14:creationId xmlns:p14="http://schemas.microsoft.com/office/powerpoint/2010/main" val="39691311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143000" y="3563294"/>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423480" y="821868"/>
                <a:ext cx="11491425" cy="799115"/>
              </a:xfrm>
            </p:spPr>
            <p:txBody>
              <a:bodyPr>
                <a:normAutofit/>
              </a:bodyPr>
              <a:lstStyle/>
              <a:p>
                <a:pPr marL="45720" indent="0" algn="just" rtl="0">
                  <a:buNone/>
                </a:pPr>
                <a:r>
                  <a:rPr lang="en-US" sz="4000" b="1" dirty="0">
                    <a:solidFill>
                      <a:srgbClr val="002060"/>
                    </a:solidFill>
                    <a:latin typeface="David" panose="020E0502060401010101" pitchFamily="34" charset="-79"/>
                    <a:cs typeface="David" panose="020E0502060401010101" pitchFamily="34" charset="-79"/>
                  </a:rPr>
                  <a:t> </a:t>
                </a:r>
                <a:r>
                  <a:rPr lang="en-US" sz="4000" b="1" dirty="0" smtClean="0">
                    <a:solidFill>
                      <a:srgbClr val="002060"/>
                    </a:solidFill>
                    <a:latin typeface="David" panose="020E0502060401010101" pitchFamily="34" charset="-79"/>
                    <a:cs typeface="David" panose="020E0502060401010101" pitchFamily="34" charset="-79"/>
                  </a:rPr>
                  <a:t> 2-D case:</a:t>
                </a:r>
                <a:r>
                  <a:rPr lang="en-US" sz="4000" b="1" dirty="0" smtClean="0">
                    <a:solidFill>
                      <a:srgbClr val="983853"/>
                    </a:solidFill>
                    <a:latin typeface="David" panose="020E0502060401010101" pitchFamily="34" charset="-79"/>
                    <a:cs typeface="David" panose="020E0502060401010101" pitchFamily="34" charset="-79"/>
                  </a:rPr>
                  <a:t> </a:t>
                </a:r>
                <a:r>
                  <a:rPr lang="en-US" sz="4000" dirty="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4000" i="1">
                        <a:solidFill>
                          <a:srgbClr val="002060"/>
                        </a:solidFill>
                        <a:latin typeface="Cambria Math" panose="02040503050406030204" pitchFamily="18" charset="0"/>
                        <a:cs typeface="David" panose="020E0502060401010101" pitchFamily="34" charset="-79"/>
                      </a:rPr>
                      <m:t>(</m:t>
                    </m:r>
                    <m:r>
                      <a:rPr lang="en-US" sz="4000" i="1">
                        <a:solidFill>
                          <a:srgbClr val="002060"/>
                        </a:solidFill>
                        <a:latin typeface="Cambria Math" panose="02040503050406030204" pitchFamily="18" charset="0"/>
                        <a:cs typeface="David" panose="020E0502060401010101" pitchFamily="34" charset="-79"/>
                      </a:rPr>
                      <m:t>01</m:t>
                    </m:r>
                    <m:r>
                      <a:rPr lang="en-US" sz="4000" b="0" i="1" smtClean="0">
                        <a:solidFill>
                          <a:srgbClr val="002060"/>
                        </a:solidFill>
                        <a:latin typeface="Cambria Math" panose="02040503050406030204" pitchFamily="18" charset="0"/>
                        <a:cs typeface="David" panose="020E0502060401010101" pitchFamily="34" charset="-79"/>
                      </a:rPr>
                      <m:t>)</m:t>
                    </m:r>
                  </m:oMath>
                </a14:m>
                <a:r>
                  <a:rPr lang="en-US" sz="4000" dirty="0" smtClean="0">
                    <a:solidFill>
                      <a:srgbClr val="002060"/>
                    </a:solidFill>
                    <a:latin typeface="David" panose="020E0502060401010101" pitchFamily="34" charset="-79"/>
                    <a:cs typeface="David" panose="020E0502060401010101" pitchFamily="34" charset="-79"/>
                  </a:rPr>
                  <a:t> plane”</a:t>
                </a: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a:p>
                <a:pPr marL="45720" indent="0" algn="l" rtl="0">
                  <a:buNone/>
                </a:pPr>
                <a:endParaRPr lang="en-US" sz="2800" b="1" dirty="0" smtClean="0">
                  <a:solidFill>
                    <a:srgbClr val="983853"/>
                  </a:solidFill>
                  <a:latin typeface="David" panose="020E0502060401010101" pitchFamily="34" charset="-79"/>
                  <a:cs typeface="David" panose="020E0502060401010101" pitchFamily="34" charset="-79"/>
                </a:endParaRPr>
              </a:p>
              <a:p>
                <a:pPr marL="45720" indent="0" algn="l" rtl="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423480" y="821868"/>
                <a:ext cx="11491425" cy="799115"/>
              </a:xfrm>
              <a:blipFill>
                <a:blip r:embed="rId3"/>
                <a:stretch>
                  <a:fillRect t="-18321" r="-318" b="-16031"/>
                </a:stretch>
              </a:blipFill>
            </p:spPr>
            <p:txBody>
              <a:bodyPr/>
              <a:lstStyle/>
              <a:p>
                <a:r>
                  <a:rPr lang="en-US">
                    <a:noFill/>
                  </a:rPr>
                  <a:t> </a:t>
                </a:r>
              </a:p>
            </p:txBody>
          </p:sp>
        </mc:Fallback>
      </mc:AlternateContent>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11102" t="6555" r="7255" b="9988"/>
          <a:stretch/>
        </p:blipFill>
        <p:spPr>
          <a:xfrm>
            <a:off x="970274" y="1844829"/>
            <a:ext cx="5165219" cy="39600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950952" y="4557081"/>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𝟏</m:t>
                          </m:r>
                        </m:sub>
                      </m:sSub>
                    </m:oMath>
                  </m:oMathPara>
                </a14:m>
                <a:endParaRPr lang="en-US" sz="2000" b="1" dirty="0">
                  <a:solidFill>
                    <a:srgbClr val="00206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950952" y="4557081"/>
                <a:ext cx="435954" cy="400110"/>
              </a:xfrm>
              <a:prstGeom prst="rect">
                <a:avLst/>
              </a:prstGeom>
              <a:blipFill>
                <a:blip r:embed="rId5"/>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069250" y="3831553"/>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𝟐</m:t>
                          </m:r>
                        </m:sub>
                      </m:sSub>
                    </m:oMath>
                  </m:oMathPara>
                </a14:m>
                <a:endParaRPr lang="en-US" sz="2000" b="1" dirty="0">
                  <a:solidFill>
                    <a:srgbClr val="00206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069250" y="3831553"/>
                <a:ext cx="435954" cy="400110"/>
              </a:xfrm>
              <a:prstGeom prst="rect">
                <a:avLst/>
              </a:prstGeom>
              <a:blipFill>
                <a:blip r:embed="rId6"/>
                <a:stretch>
                  <a:fillRect b="-1538"/>
                </a:stretch>
              </a:blipFill>
            </p:spPr>
            <p:txBody>
              <a:bodyPr/>
              <a:lstStyle/>
              <a:p>
                <a:r>
                  <a:rPr lang="en-US">
                    <a:noFill/>
                  </a:rPr>
                  <a:t> </a:t>
                </a:r>
              </a:p>
            </p:txBody>
          </p:sp>
        </mc:Fallback>
      </mc:AlternateContent>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10966" t="6730" r="6982" b="10059"/>
          <a:stretch/>
        </p:blipFill>
        <p:spPr>
          <a:xfrm>
            <a:off x="6209629" y="1820657"/>
            <a:ext cx="5238206" cy="3984172"/>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326290" y="3829726"/>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𝟐</m:t>
                          </m:r>
                        </m:sub>
                      </m:sSub>
                    </m:oMath>
                  </m:oMathPara>
                </a14:m>
                <a:endParaRPr lang="en-US" sz="2000" b="1" dirty="0">
                  <a:solidFill>
                    <a:srgbClr val="00206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326290" y="3829726"/>
                <a:ext cx="435954" cy="400110"/>
              </a:xfrm>
              <a:prstGeom prst="rect">
                <a:avLst/>
              </a:prstGeom>
              <a:blipFill>
                <a:blip r:embed="rId8"/>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223333" y="4557861"/>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𝟏</m:t>
                          </m:r>
                        </m:sub>
                      </m:sSub>
                    </m:oMath>
                  </m:oMathPara>
                </a14:m>
                <a:endParaRPr lang="en-US" sz="2000" b="1" dirty="0">
                  <a:solidFill>
                    <a:srgbClr val="00206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223333" y="4557861"/>
                <a:ext cx="435954" cy="400110"/>
              </a:xfrm>
              <a:prstGeom prst="rect">
                <a:avLst/>
              </a:prstGeom>
              <a:blipFill>
                <a:blip r:embed="rId9"/>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309275" y="3078998"/>
                <a:ext cx="7837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cs typeface="David" panose="020E0502060401010101" pitchFamily="34" charset="-79"/>
                        </a:rPr>
                        <m:t>(</m:t>
                      </m:r>
                      <m:r>
                        <a:rPr lang="en-US" sz="2400" b="0" i="1" smtClean="0">
                          <a:solidFill>
                            <a:srgbClr val="002060"/>
                          </a:solidFill>
                          <a:latin typeface="Cambria Math" panose="02040503050406030204" pitchFamily="18" charset="0"/>
                          <a:cs typeface="David" panose="020E0502060401010101" pitchFamily="34" charset="-79"/>
                        </a:rPr>
                        <m:t>01</m:t>
                      </m:r>
                      <m:r>
                        <a:rPr lang="en-US" sz="2400" b="0" i="1">
                          <a:solidFill>
                            <a:srgbClr val="002060"/>
                          </a:solidFill>
                          <a:latin typeface="Cambria Math" panose="02040503050406030204" pitchFamily="18" charset="0"/>
                          <a:cs typeface="David" panose="020E0502060401010101" pitchFamily="34" charset="-79"/>
                        </a:rPr>
                        <m:t>)</m:t>
                      </m:r>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309275" y="3078998"/>
                <a:ext cx="783771" cy="461665"/>
              </a:xfrm>
              <a:prstGeom prst="rect">
                <a:avLst/>
              </a:prstGeom>
              <a:blipFill>
                <a:blip r:embed="rId10"/>
                <a:stretch>
                  <a:fillRect l="-6250" r="-7031"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778511" y="3065740"/>
                <a:ext cx="783771" cy="462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cs typeface="David" panose="020E0502060401010101" pitchFamily="34" charset="-79"/>
                        </a:rPr>
                        <m:t>(</m:t>
                      </m:r>
                      <m:acc>
                        <m:accPr>
                          <m:chr m:val="̅"/>
                          <m:ctrlPr>
                            <a:rPr lang="en-US" sz="2400" b="0" i="1" smtClean="0">
                              <a:solidFill>
                                <a:srgbClr val="002060"/>
                              </a:solidFill>
                              <a:latin typeface="Cambria Math" panose="02040503050406030204" pitchFamily="18" charset="0"/>
                              <a:cs typeface="David" panose="020E0502060401010101" pitchFamily="34" charset="-79"/>
                            </a:rPr>
                          </m:ctrlPr>
                        </m:accPr>
                        <m:e>
                          <m:r>
                            <a:rPr lang="en-US" sz="2400" b="0" i="1" smtClean="0">
                              <a:solidFill>
                                <a:srgbClr val="002060"/>
                              </a:solidFill>
                              <a:latin typeface="Cambria Math" panose="02040503050406030204" pitchFamily="18" charset="0"/>
                              <a:cs typeface="David" panose="020E0502060401010101" pitchFamily="34" charset="-79"/>
                            </a:rPr>
                            <m:t>2</m:t>
                          </m:r>
                        </m:e>
                      </m:acc>
                      <m:r>
                        <a:rPr lang="en-US" sz="2400" b="0" i="1" smtClean="0">
                          <a:solidFill>
                            <a:srgbClr val="002060"/>
                          </a:solidFill>
                          <a:latin typeface="Cambria Math" panose="02040503050406030204" pitchFamily="18" charset="0"/>
                          <a:cs typeface="David" panose="020E0502060401010101" pitchFamily="34" charset="-79"/>
                        </a:rPr>
                        <m:t>5</m:t>
                      </m:r>
                      <m:r>
                        <a:rPr lang="en-US" sz="2400" b="0" i="1">
                          <a:solidFill>
                            <a:srgbClr val="002060"/>
                          </a:solidFill>
                          <a:latin typeface="Cambria Math" panose="02040503050406030204" pitchFamily="18" charset="0"/>
                          <a:cs typeface="David" panose="020E0502060401010101" pitchFamily="34" charset="-79"/>
                        </a:rPr>
                        <m:t>)</m:t>
                      </m:r>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8778511" y="3065740"/>
                <a:ext cx="783771" cy="462434"/>
              </a:xfrm>
              <a:prstGeom prst="rect">
                <a:avLst/>
              </a:prstGeom>
              <a:blipFill>
                <a:blip r:embed="rId11"/>
                <a:stretch>
                  <a:fillRect l="-5426" r="-6977" b="-1710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010386B8-D022-4DBB-9A29-0FD528CD1C82}" type="slidenum">
              <a:rPr lang="he-IL" smtClean="0"/>
              <a:t>17</a:t>
            </a:fld>
            <a:endParaRPr lang="he-IL"/>
          </a:p>
        </p:txBody>
      </p:sp>
    </p:spTree>
    <p:extLst>
      <p:ext uri="{BB962C8B-B14F-4D97-AF65-F5344CB8AC3E}">
        <p14:creationId xmlns:p14="http://schemas.microsoft.com/office/powerpoint/2010/main" val="22190585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143000" y="3590999"/>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360678" y="816377"/>
                <a:ext cx="11540375" cy="735333"/>
              </a:xfrm>
            </p:spPr>
            <p:txBody>
              <a:bodyPr>
                <a:normAutofit/>
              </a:bodyPr>
              <a:lstStyle/>
              <a:p>
                <a:pPr marL="45720" indent="0" algn="just" rtl="0">
                  <a:buNone/>
                </a:pPr>
                <a:r>
                  <a:rPr lang="en-US" sz="4000" b="1" dirty="0" smtClean="0">
                    <a:solidFill>
                      <a:srgbClr val="002060"/>
                    </a:solidFill>
                    <a:latin typeface="David" panose="020E0502060401010101" pitchFamily="34" charset="-79"/>
                    <a:cs typeface="David" panose="020E0502060401010101" pitchFamily="34" charset="-79"/>
                  </a:rPr>
                  <a:t>  2-D case:</a:t>
                </a:r>
                <a:r>
                  <a:rPr lang="en-US" sz="4000" b="1" dirty="0" smtClean="0">
                    <a:solidFill>
                      <a:srgbClr val="983853"/>
                    </a:solidFill>
                    <a:latin typeface="David" panose="020E0502060401010101" pitchFamily="34" charset="-79"/>
                    <a:cs typeface="David" panose="020E0502060401010101" pitchFamily="34" charset="-79"/>
                  </a:rPr>
                  <a:t> </a:t>
                </a:r>
                <a:r>
                  <a:rPr lang="en-US" sz="4000" dirty="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4000" i="1">
                        <a:solidFill>
                          <a:srgbClr val="002060"/>
                        </a:solidFill>
                        <a:latin typeface="Cambria Math" panose="02040503050406030204" pitchFamily="18" charset="0"/>
                        <a:cs typeface="David" panose="020E0502060401010101" pitchFamily="34" charset="-79"/>
                      </a:rPr>
                      <m:t>(</m:t>
                    </m:r>
                    <m:r>
                      <a:rPr lang="en-US" sz="4000" i="1">
                        <a:solidFill>
                          <a:srgbClr val="002060"/>
                        </a:solidFill>
                        <a:latin typeface="Cambria Math" panose="02040503050406030204" pitchFamily="18" charset="0"/>
                        <a:cs typeface="David" panose="020E0502060401010101" pitchFamily="34" charset="-79"/>
                      </a:rPr>
                      <m:t>01</m:t>
                    </m:r>
                    <m:r>
                      <a:rPr lang="en-US" sz="4000" b="0" i="1" smtClean="0">
                        <a:solidFill>
                          <a:srgbClr val="002060"/>
                        </a:solidFill>
                        <a:latin typeface="Cambria Math" panose="02040503050406030204" pitchFamily="18" charset="0"/>
                        <a:cs typeface="David" panose="020E0502060401010101" pitchFamily="34" charset="-79"/>
                      </a:rPr>
                      <m:t>)</m:t>
                    </m:r>
                  </m:oMath>
                </a14:m>
                <a:r>
                  <a:rPr lang="en-US" sz="4000" dirty="0" smtClean="0">
                    <a:solidFill>
                      <a:srgbClr val="002060"/>
                    </a:solidFill>
                    <a:latin typeface="David" panose="020E0502060401010101" pitchFamily="34" charset="-79"/>
                    <a:cs typeface="David" panose="020E0502060401010101" pitchFamily="34" charset="-79"/>
                  </a:rPr>
                  <a:t> plane”</a:t>
                </a: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a:p>
                <a:pPr marL="45720" indent="0" algn="l" rtl="0">
                  <a:buNone/>
                </a:pPr>
                <a:endParaRPr lang="en-US" sz="2800" b="1" dirty="0" smtClean="0">
                  <a:solidFill>
                    <a:srgbClr val="983853"/>
                  </a:solidFill>
                  <a:latin typeface="David" panose="020E0502060401010101" pitchFamily="34" charset="-79"/>
                  <a:cs typeface="David" panose="020E0502060401010101" pitchFamily="34" charset="-79"/>
                </a:endParaRPr>
              </a:p>
              <a:p>
                <a:pPr marL="45720" indent="0" algn="l" rtl="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360678" y="816377"/>
                <a:ext cx="11540375" cy="735333"/>
              </a:xfrm>
              <a:blipFill>
                <a:blip r:embed="rId3"/>
                <a:stretch>
                  <a:fillRect t="-19835" b="-25620"/>
                </a:stretch>
              </a:blipFill>
            </p:spPr>
            <p:txBody>
              <a:bodyPr/>
              <a:lstStyle/>
              <a:p>
                <a:r>
                  <a:rPr lang="en-US">
                    <a:noFill/>
                  </a:rPr>
                  <a:t> </a:t>
                </a:r>
              </a:p>
            </p:txBody>
          </p:sp>
        </mc:Fallback>
      </mc:AlternateContent>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11102" t="6555" r="7255" b="9988"/>
          <a:stretch/>
        </p:blipFill>
        <p:spPr>
          <a:xfrm>
            <a:off x="970274" y="1872534"/>
            <a:ext cx="5165219" cy="39600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950952" y="4584786"/>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𝟏</m:t>
                          </m:r>
                        </m:sub>
                      </m:sSub>
                    </m:oMath>
                  </m:oMathPara>
                </a14:m>
                <a:endParaRPr lang="en-US" sz="2000" b="1" dirty="0">
                  <a:solidFill>
                    <a:srgbClr val="00206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950952" y="4584786"/>
                <a:ext cx="435954" cy="400110"/>
              </a:xfrm>
              <a:prstGeom prst="rect">
                <a:avLst/>
              </a:prstGeom>
              <a:blipFill>
                <a:blip r:embed="rId5"/>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069250" y="3859258"/>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𝟐</m:t>
                          </m:r>
                        </m:sub>
                      </m:sSub>
                    </m:oMath>
                  </m:oMathPara>
                </a14:m>
                <a:endParaRPr lang="en-US" sz="2000" b="1" dirty="0">
                  <a:solidFill>
                    <a:srgbClr val="00206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069250" y="3859258"/>
                <a:ext cx="435954" cy="400110"/>
              </a:xfrm>
              <a:prstGeom prst="rect">
                <a:avLst/>
              </a:prstGeom>
              <a:blipFill>
                <a:blip r:embed="rId6"/>
                <a:stretch>
                  <a:fillRect b="-1515"/>
                </a:stretch>
              </a:blipFill>
            </p:spPr>
            <p:txBody>
              <a:bodyPr/>
              <a:lstStyle/>
              <a:p>
                <a:r>
                  <a:rPr lang="en-US">
                    <a:noFill/>
                  </a:rPr>
                  <a:t> </a:t>
                </a:r>
              </a:p>
            </p:txBody>
          </p:sp>
        </mc:Fallback>
      </mc:AlternateContent>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0950" t="6881" r="7407" b="10452"/>
          <a:stretch/>
        </p:blipFill>
        <p:spPr>
          <a:xfrm>
            <a:off x="6203715" y="1866002"/>
            <a:ext cx="5212081" cy="3958045"/>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8223333" y="4585566"/>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𝟏</m:t>
                          </m:r>
                        </m:sub>
                      </m:sSub>
                    </m:oMath>
                  </m:oMathPara>
                </a14:m>
                <a:endParaRPr lang="en-US" sz="2000" b="1" dirty="0">
                  <a:solidFill>
                    <a:srgbClr val="00206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223333" y="4585566"/>
                <a:ext cx="435954" cy="400110"/>
              </a:xfrm>
              <a:prstGeom prst="rect">
                <a:avLst/>
              </a:prstGeom>
              <a:blipFill>
                <a:blip r:embed="rId8"/>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326290" y="3857431"/>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𝒂</m:t>
                          </m:r>
                        </m:e>
                        <m:sub>
                          <m:r>
                            <a:rPr lang="en-US" sz="2000" b="1" i="1" smtClean="0">
                              <a:solidFill>
                                <a:srgbClr val="002060"/>
                              </a:solidFill>
                              <a:latin typeface="Cambria Math" panose="02040503050406030204" pitchFamily="18" charset="0"/>
                            </a:rPr>
                            <m:t>𝟐</m:t>
                          </m:r>
                        </m:sub>
                      </m:sSub>
                    </m:oMath>
                  </m:oMathPara>
                </a14:m>
                <a:endParaRPr lang="en-US" sz="2000" b="1" dirty="0">
                  <a:solidFill>
                    <a:srgbClr val="00206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326290" y="3857431"/>
                <a:ext cx="435954" cy="400110"/>
              </a:xfrm>
              <a:prstGeom prst="rect">
                <a:avLst/>
              </a:prstGeom>
              <a:blipFill>
                <a:blip r:embed="rId9"/>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519513" y="3633077"/>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C30D1E"/>
                              </a:solidFill>
                              <a:latin typeface="Cambria Math" panose="02040503050406030204" pitchFamily="18" charset="0"/>
                            </a:rPr>
                          </m:ctrlPr>
                        </m:sSubPr>
                        <m:e>
                          <m:r>
                            <a:rPr lang="en-US" sz="2000" b="1" i="1" smtClean="0">
                              <a:solidFill>
                                <a:srgbClr val="C30D1E"/>
                              </a:solidFill>
                              <a:latin typeface="Cambria Math" panose="02040503050406030204" pitchFamily="18" charset="0"/>
                            </a:rPr>
                            <m:t>𝑨</m:t>
                          </m:r>
                        </m:e>
                        <m:sub>
                          <m:r>
                            <a:rPr lang="en-US" sz="2000" b="1" i="1" smtClean="0">
                              <a:solidFill>
                                <a:srgbClr val="C30D1E"/>
                              </a:solidFill>
                              <a:latin typeface="Cambria Math" panose="02040503050406030204" pitchFamily="18" charset="0"/>
                            </a:rPr>
                            <m:t>𝟏</m:t>
                          </m:r>
                        </m:sub>
                      </m:sSub>
                    </m:oMath>
                  </m:oMathPara>
                </a14:m>
                <a:endParaRPr lang="en-US" sz="2000" b="1" dirty="0">
                  <a:solidFill>
                    <a:srgbClr val="C30D1E"/>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519513" y="3633077"/>
                <a:ext cx="435954" cy="400110"/>
              </a:xfrm>
              <a:prstGeom prst="rect">
                <a:avLst/>
              </a:prstGeom>
              <a:blipFill>
                <a:blip r:embed="rId10"/>
                <a:stretch>
                  <a:fillRect r="-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0456031" y="2540420"/>
                <a:ext cx="43595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C30D1E"/>
                              </a:solidFill>
                              <a:latin typeface="Cambria Math" panose="02040503050406030204" pitchFamily="18" charset="0"/>
                            </a:rPr>
                          </m:ctrlPr>
                        </m:sSubPr>
                        <m:e>
                          <m:r>
                            <a:rPr lang="en-US" sz="2000" b="1" i="1" smtClean="0">
                              <a:solidFill>
                                <a:srgbClr val="C30D1E"/>
                              </a:solidFill>
                              <a:latin typeface="Cambria Math" panose="02040503050406030204" pitchFamily="18" charset="0"/>
                            </a:rPr>
                            <m:t>𝑨</m:t>
                          </m:r>
                        </m:e>
                        <m:sub>
                          <m:r>
                            <a:rPr lang="en-US" sz="2000" b="1" i="1" smtClean="0">
                              <a:solidFill>
                                <a:srgbClr val="C30D1E"/>
                              </a:solidFill>
                              <a:latin typeface="Cambria Math" panose="02040503050406030204" pitchFamily="18" charset="0"/>
                            </a:rPr>
                            <m:t>𝟐</m:t>
                          </m:r>
                        </m:sub>
                      </m:sSub>
                    </m:oMath>
                  </m:oMathPara>
                </a14:m>
                <a:endParaRPr lang="en-US" sz="2000" b="1" dirty="0">
                  <a:solidFill>
                    <a:srgbClr val="C30D1E"/>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0456031" y="2540420"/>
                <a:ext cx="435954" cy="400110"/>
              </a:xfrm>
              <a:prstGeom prst="rect">
                <a:avLst/>
              </a:prstGeom>
              <a:blipFill>
                <a:blip r:embed="rId11"/>
                <a:stretch>
                  <a:fillRect r="-1389"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309275" y="3106703"/>
                <a:ext cx="7837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cs typeface="David" panose="020E0502060401010101" pitchFamily="34" charset="-79"/>
                        </a:rPr>
                        <m:t>(</m:t>
                      </m:r>
                      <m:r>
                        <a:rPr lang="en-US" sz="2400" b="0" i="1" smtClean="0">
                          <a:solidFill>
                            <a:srgbClr val="002060"/>
                          </a:solidFill>
                          <a:latin typeface="Cambria Math" panose="02040503050406030204" pitchFamily="18" charset="0"/>
                          <a:cs typeface="David" panose="020E0502060401010101" pitchFamily="34" charset="-79"/>
                        </a:rPr>
                        <m:t>01</m:t>
                      </m:r>
                      <m:r>
                        <a:rPr lang="en-US" sz="2400" b="0" i="1">
                          <a:solidFill>
                            <a:srgbClr val="002060"/>
                          </a:solidFill>
                          <a:latin typeface="Cambria Math" panose="02040503050406030204" pitchFamily="18" charset="0"/>
                          <a:cs typeface="David" panose="020E0502060401010101" pitchFamily="34" charset="-79"/>
                        </a:rPr>
                        <m:t>)</m:t>
                      </m:r>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2309275" y="3106703"/>
                <a:ext cx="783771" cy="461665"/>
              </a:xfrm>
              <a:prstGeom prst="rect">
                <a:avLst/>
              </a:prstGeom>
              <a:blipFill>
                <a:blip r:embed="rId12"/>
                <a:stretch>
                  <a:fillRect l="-6250" r="-7031"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809755" y="2525100"/>
                <a:ext cx="7837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cs typeface="David" panose="020E0502060401010101" pitchFamily="34" charset="-79"/>
                        </a:rPr>
                        <m:t>(</m:t>
                      </m:r>
                      <m:r>
                        <a:rPr lang="en-US" sz="2400" b="0" i="1" smtClean="0">
                          <a:solidFill>
                            <a:srgbClr val="C00000"/>
                          </a:solidFill>
                          <a:latin typeface="Cambria Math" panose="02040503050406030204" pitchFamily="18" charset="0"/>
                          <a:cs typeface="David" panose="020E0502060401010101" pitchFamily="34" charset="-79"/>
                        </a:rPr>
                        <m:t>01</m:t>
                      </m:r>
                      <m:r>
                        <a:rPr lang="en-US" sz="2400" b="0" i="1">
                          <a:solidFill>
                            <a:srgbClr val="C00000"/>
                          </a:solidFill>
                          <a:latin typeface="Cambria Math" panose="02040503050406030204" pitchFamily="18" charset="0"/>
                          <a:cs typeface="David" panose="020E0502060401010101" pitchFamily="34" charset="-79"/>
                        </a:rPr>
                        <m:t>)</m:t>
                      </m:r>
                    </m:oMath>
                  </m:oMathPara>
                </a14:m>
                <a:endParaRPr lang="en-US" sz="2400" dirty="0">
                  <a:solidFill>
                    <a:srgbClr val="C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809755" y="2525100"/>
                <a:ext cx="783771" cy="461665"/>
              </a:xfrm>
              <a:prstGeom prst="rect">
                <a:avLst/>
              </a:prstGeom>
              <a:blipFill>
                <a:blip r:embed="rId13"/>
                <a:stretch>
                  <a:fillRect l="-5426" r="-6977" b="-1710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18</a:t>
            </a:fld>
            <a:endParaRPr lang="he-IL"/>
          </a:p>
        </p:txBody>
      </p:sp>
    </p:spTree>
    <p:extLst>
      <p:ext uri="{BB962C8B-B14F-4D97-AF65-F5344CB8AC3E}">
        <p14:creationId xmlns:p14="http://schemas.microsoft.com/office/powerpoint/2010/main" val="113975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281550" y="4031187"/>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984597" y="884851"/>
                <a:ext cx="11248964" cy="4689472"/>
              </a:xfrm>
            </p:spPr>
            <p:txBody>
              <a:bodyPr>
                <a:normAutofit/>
              </a:bodyPr>
              <a:lstStyle/>
              <a:p>
                <a:pPr marL="45720" indent="0" algn="l" rtl="0">
                  <a:spcAft>
                    <a:spcPts val="1800"/>
                  </a:spcAft>
                  <a:buNone/>
                </a:pPr>
                <a:r>
                  <a:rPr lang="en-US" sz="4000" b="1" u="sng" dirty="0" smtClean="0">
                    <a:solidFill>
                      <a:srgbClr val="A82843"/>
                    </a:solidFill>
                    <a:latin typeface="David" panose="020E0502060401010101" pitchFamily="34" charset="-79"/>
                    <a:cs typeface="David" panose="020E0502060401010101" pitchFamily="34" charset="-79"/>
                  </a:rPr>
                  <a:t>Model assumptions</a:t>
                </a: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Crystal structure is periodic</a:t>
                </a:r>
                <a:endParaRPr lang="en-US" sz="3200" dirty="0">
                  <a:solidFill>
                    <a:srgbClr val="002060"/>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Cleavage analysis can be restricted to one unit cell</a:t>
                </a:r>
                <a:endParaRPr lang="en-US" sz="3200" dirty="0">
                  <a:solidFill>
                    <a:srgbClr val="002060"/>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3200" b="0" i="1" smtClean="0">
                        <a:solidFill>
                          <a:srgbClr val="002060"/>
                        </a:solidFill>
                        <a:latin typeface="Cambria Math" panose="02040503050406030204" pitchFamily="18" charset="0"/>
                        <a:cs typeface="David" panose="020E0502060401010101" pitchFamily="34" charset="-79"/>
                      </a:rPr>
                      <m:t>(</m:t>
                    </m:r>
                    <m:r>
                      <a:rPr lang="en-US" sz="3200" b="0" i="1" smtClean="0">
                        <a:solidFill>
                          <a:srgbClr val="002060"/>
                        </a:solidFill>
                        <a:latin typeface="Cambria Math" panose="02040503050406030204" pitchFamily="18" charset="0"/>
                        <a:cs typeface="David" panose="020E0502060401010101" pitchFamily="34" charset="-79"/>
                      </a:rPr>
                      <m:t>001</m:t>
                    </m:r>
                    <m:r>
                      <a:rPr lang="en-US" sz="3200" b="0" i="1" smtClean="0">
                        <a:solidFill>
                          <a:srgbClr val="002060"/>
                        </a:solidFill>
                        <a:latin typeface="Cambria Math" panose="02040503050406030204" pitchFamily="18" charset="0"/>
                        <a:cs typeface="David" panose="020E0502060401010101" pitchFamily="34" charset="-79"/>
                      </a:rPr>
                      <m:t>)</m:t>
                    </m:r>
                  </m:oMath>
                </a14:m>
                <a:r>
                  <a:rPr lang="en-US" sz="3200" dirty="0" smtClean="0">
                    <a:solidFill>
                      <a:srgbClr val="002060"/>
                    </a:solidFill>
                    <a:latin typeface="David" panose="020E0502060401010101" pitchFamily="34" charset="-79"/>
                    <a:cs typeface="David" panose="020E0502060401010101" pitchFamily="34" charset="-79"/>
                  </a:rPr>
                  <a:t> with a suitable unit cell</a:t>
                </a:r>
                <a:endParaRPr lang="en-US" sz="3200" dirty="0">
                  <a:solidFill>
                    <a:srgbClr val="983853"/>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Cleavage is related to structure</a:t>
                </a:r>
              </a:p>
              <a:p>
                <a:pPr marL="45720" indent="0" algn="l" rtl="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984597" y="884851"/>
                <a:ext cx="11248964" cy="4689472"/>
              </a:xfrm>
              <a:blipFill>
                <a:blip r:embed="rId3"/>
                <a:stretch>
                  <a:fillRect l="-1518" t="-3251"/>
                </a:stretch>
              </a:blipFill>
            </p:spPr>
            <p:txBody>
              <a:bodyPr/>
              <a:lstStyle/>
              <a:p>
                <a:r>
                  <a:rPr lang="en-US">
                    <a:noFill/>
                  </a:rPr>
                  <a:t> </a:t>
                </a:r>
              </a:p>
            </p:txBody>
          </p:sp>
        </mc:Fallback>
      </mc:AlternateContent>
      <p:sp>
        <p:nvSpPr>
          <p:cNvPr id="2" name="Right Arrow 1"/>
          <p:cNvSpPr/>
          <p:nvPr/>
        </p:nvSpPr>
        <p:spPr>
          <a:xfrm>
            <a:off x="624055" y="1911931"/>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24055" y="2742292"/>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24055" y="3600360"/>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10386B8-D022-4DBB-9A29-0FD528CD1C82}" type="slidenum">
              <a:rPr lang="he-IL" smtClean="0"/>
              <a:t>19</a:t>
            </a:fld>
            <a:endParaRPr lang="he-IL"/>
          </a:p>
        </p:txBody>
      </p:sp>
      <p:sp>
        <p:nvSpPr>
          <p:cNvPr id="9" name="Right Arrow 8"/>
          <p:cNvSpPr/>
          <p:nvPr/>
        </p:nvSpPr>
        <p:spPr>
          <a:xfrm>
            <a:off x="620268" y="4440844"/>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609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932" y="609600"/>
            <a:ext cx="9875520" cy="1356360"/>
          </a:xfrm>
        </p:spPr>
        <p:txBody>
          <a:bodyPr>
            <a:normAutofit/>
          </a:bodyPr>
          <a:lstStyle/>
          <a:p>
            <a:pPr rtl="0"/>
            <a:r>
              <a:rPr lang="en-US" sz="5400" b="1" u="sng" dirty="0" smtClean="0">
                <a:solidFill>
                  <a:srgbClr val="002060"/>
                </a:solidFill>
                <a:latin typeface="David" panose="020E0502060401010101" pitchFamily="34" charset="-79"/>
                <a:cs typeface="David" panose="020E0502060401010101" pitchFamily="34" charset="-79"/>
              </a:rPr>
              <a:t>Outline</a:t>
            </a:r>
            <a:endParaRPr lang="en-US" sz="5400" b="1" u="sng" dirty="0">
              <a:solidFill>
                <a:srgbClr val="002060"/>
              </a:solidFill>
              <a:latin typeface="David" panose="020E0502060401010101" pitchFamily="34" charset="-79"/>
              <a:cs typeface="David" panose="020E0502060401010101" pitchFamily="34" charset="-79"/>
            </a:endParaRPr>
          </a:p>
        </p:txBody>
      </p:sp>
      <p:sp>
        <p:nvSpPr>
          <p:cNvPr id="28" name="Rounded Rectangle 27"/>
          <p:cNvSpPr/>
          <p:nvPr/>
        </p:nvSpPr>
        <p:spPr>
          <a:xfrm>
            <a:off x="1800775" y="1762294"/>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Introduction</a:t>
            </a:r>
            <a:endParaRPr lang="en-US" sz="2800" dirty="0">
              <a:solidFill>
                <a:srgbClr val="002060"/>
              </a:solidFill>
              <a:latin typeface="David" panose="020E0502060401010101" pitchFamily="34" charset="-79"/>
              <a:cs typeface="David" panose="020E0502060401010101" pitchFamily="34" charset="-79"/>
            </a:endParaRPr>
          </a:p>
        </p:txBody>
      </p:sp>
      <p:sp>
        <p:nvSpPr>
          <p:cNvPr id="29" name="Rounded Rectangle 28"/>
          <p:cNvSpPr/>
          <p:nvPr/>
        </p:nvSpPr>
        <p:spPr>
          <a:xfrm>
            <a:off x="3055649" y="3521275"/>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Model</a:t>
            </a:r>
            <a:endParaRPr lang="en-US" sz="2800" dirty="0">
              <a:solidFill>
                <a:srgbClr val="002060"/>
              </a:solidFill>
              <a:latin typeface="David" panose="020E0502060401010101" pitchFamily="34" charset="-79"/>
              <a:cs typeface="David" panose="020E0502060401010101" pitchFamily="34" charset="-79"/>
            </a:endParaRPr>
          </a:p>
        </p:txBody>
      </p:sp>
      <p:sp>
        <p:nvSpPr>
          <p:cNvPr id="30" name="Rounded Rectangle 29"/>
          <p:cNvSpPr/>
          <p:nvPr/>
        </p:nvSpPr>
        <p:spPr>
          <a:xfrm>
            <a:off x="2412450" y="2636946"/>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Aim of Work</a:t>
            </a:r>
            <a:endParaRPr lang="en-US" sz="2800" dirty="0">
              <a:solidFill>
                <a:srgbClr val="002060"/>
              </a:solidFill>
              <a:latin typeface="David" panose="020E0502060401010101" pitchFamily="34" charset="-79"/>
              <a:cs typeface="David" panose="020E0502060401010101" pitchFamily="34" charset="-79"/>
            </a:endParaRPr>
          </a:p>
        </p:txBody>
      </p:sp>
      <p:sp>
        <p:nvSpPr>
          <p:cNvPr id="31" name="Rounded Rectangle 30"/>
          <p:cNvSpPr/>
          <p:nvPr/>
        </p:nvSpPr>
        <p:spPr>
          <a:xfrm>
            <a:off x="3639614" y="4378538"/>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Results</a:t>
            </a:r>
            <a:endParaRPr lang="en-US" sz="2800" dirty="0">
              <a:solidFill>
                <a:srgbClr val="002060"/>
              </a:solidFill>
              <a:latin typeface="David" panose="020E0502060401010101" pitchFamily="34" charset="-79"/>
              <a:cs typeface="David" panose="020E0502060401010101" pitchFamily="34" charset="-79"/>
            </a:endParaRPr>
          </a:p>
        </p:txBody>
      </p:sp>
      <p:sp>
        <p:nvSpPr>
          <p:cNvPr id="32" name="Rounded Rectangle 31"/>
          <p:cNvSpPr/>
          <p:nvPr/>
        </p:nvSpPr>
        <p:spPr>
          <a:xfrm>
            <a:off x="4354164" y="5253190"/>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Conclusions</a:t>
            </a:r>
            <a:endParaRPr lang="en-US" sz="2800" dirty="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2</a:t>
            </a:fld>
            <a:endParaRPr lang="he-IL"/>
          </a:p>
        </p:txBody>
      </p:sp>
    </p:spTree>
    <p:extLst>
      <p:ext uri="{BB962C8B-B14F-4D97-AF65-F5344CB8AC3E}">
        <p14:creationId xmlns:p14="http://schemas.microsoft.com/office/powerpoint/2010/main" val="3660050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281550" y="4031187"/>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984597" y="884851"/>
                <a:ext cx="11248964" cy="4689472"/>
              </a:xfrm>
            </p:spPr>
            <p:txBody>
              <a:bodyPr>
                <a:normAutofit/>
              </a:bodyPr>
              <a:lstStyle/>
              <a:p>
                <a:pPr marL="45720" indent="0" algn="l" rtl="0">
                  <a:spcAft>
                    <a:spcPts val="1800"/>
                  </a:spcAft>
                  <a:buNone/>
                </a:pPr>
                <a:r>
                  <a:rPr lang="en-US" sz="4000" b="1" u="sng" dirty="0" smtClean="0">
                    <a:solidFill>
                      <a:srgbClr val="A82843"/>
                    </a:solidFill>
                    <a:latin typeface="David" panose="020E0502060401010101" pitchFamily="34" charset="-79"/>
                    <a:cs typeface="David" panose="020E0502060401010101" pitchFamily="34" charset="-79"/>
                  </a:rPr>
                  <a:t>Model assumptions</a:t>
                </a: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Crystal structure is periodic</a:t>
                </a:r>
                <a:endParaRPr lang="en-US" sz="3200" dirty="0">
                  <a:solidFill>
                    <a:srgbClr val="002060"/>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Cleavage analysis can be restricted to one unit cell</a:t>
                </a:r>
                <a:endParaRPr lang="en-US" sz="3200" dirty="0">
                  <a:solidFill>
                    <a:srgbClr val="002060"/>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dirty="0" smtClean="0">
                    <a:solidFill>
                      <a:srgbClr val="002060"/>
                    </a:solidFill>
                    <a:latin typeface="David" panose="020E0502060401010101" pitchFamily="34" charset="-79"/>
                    <a:cs typeface="David" panose="020E0502060401010101" pitchFamily="34" charset="-79"/>
                  </a:rPr>
                  <a:t>Any lattice plane can become </a:t>
                </a:r>
                <a14:m>
                  <m:oMath xmlns:m="http://schemas.openxmlformats.org/officeDocument/2006/math">
                    <m:r>
                      <a:rPr lang="en-US" sz="3200" b="0" i="1" smtClean="0">
                        <a:solidFill>
                          <a:srgbClr val="002060"/>
                        </a:solidFill>
                        <a:latin typeface="Cambria Math" panose="02040503050406030204" pitchFamily="18" charset="0"/>
                        <a:cs typeface="David" panose="020E0502060401010101" pitchFamily="34" charset="-79"/>
                      </a:rPr>
                      <m:t>(</m:t>
                    </m:r>
                    <m:r>
                      <a:rPr lang="en-US" sz="3200" b="0" i="1" smtClean="0">
                        <a:solidFill>
                          <a:srgbClr val="002060"/>
                        </a:solidFill>
                        <a:latin typeface="Cambria Math" panose="02040503050406030204" pitchFamily="18" charset="0"/>
                        <a:cs typeface="David" panose="020E0502060401010101" pitchFamily="34" charset="-79"/>
                      </a:rPr>
                      <m:t>001</m:t>
                    </m:r>
                    <m:r>
                      <a:rPr lang="en-US" sz="3200" b="0" i="1" smtClean="0">
                        <a:solidFill>
                          <a:srgbClr val="002060"/>
                        </a:solidFill>
                        <a:latin typeface="Cambria Math" panose="02040503050406030204" pitchFamily="18" charset="0"/>
                        <a:cs typeface="David" panose="020E0502060401010101" pitchFamily="34" charset="-79"/>
                      </a:rPr>
                      <m:t>)</m:t>
                    </m:r>
                  </m:oMath>
                </a14:m>
                <a:r>
                  <a:rPr lang="en-US" sz="3200" dirty="0" smtClean="0">
                    <a:solidFill>
                      <a:srgbClr val="002060"/>
                    </a:solidFill>
                    <a:latin typeface="David" panose="020E0502060401010101" pitchFamily="34" charset="-79"/>
                    <a:cs typeface="David" panose="020E0502060401010101" pitchFamily="34" charset="-79"/>
                  </a:rPr>
                  <a:t> with a suitable unit cell</a:t>
                </a:r>
                <a:endParaRPr lang="en-US" sz="3200" dirty="0">
                  <a:solidFill>
                    <a:srgbClr val="983853"/>
                  </a:solidFill>
                  <a:latin typeface="David" panose="020E0502060401010101" pitchFamily="34" charset="-79"/>
                  <a:cs typeface="David" panose="020E0502060401010101" pitchFamily="34" charset="-79"/>
                </a:endParaRPr>
              </a:p>
              <a:p>
                <a:pPr marL="45720" indent="0" algn="l" rtl="0">
                  <a:spcAft>
                    <a:spcPts val="1800"/>
                  </a:spcAft>
                  <a:buClr>
                    <a:srgbClr val="002060"/>
                  </a:buClr>
                  <a:buNone/>
                </a:pPr>
                <a:r>
                  <a:rPr lang="en-US" sz="3200" b="1" dirty="0" smtClean="0">
                    <a:solidFill>
                      <a:srgbClr val="002060"/>
                    </a:solidFill>
                    <a:latin typeface="David" panose="020E0502060401010101" pitchFamily="34" charset="-79"/>
                    <a:cs typeface="David" panose="020E0502060401010101" pitchFamily="34" charset="-79"/>
                  </a:rPr>
                  <a:t>Cleavage is related to structure</a:t>
                </a:r>
              </a:p>
              <a:p>
                <a:pPr marL="45720" indent="0" algn="l" rtl="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984597" y="884851"/>
                <a:ext cx="11248964" cy="4689472"/>
              </a:xfrm>
              <a:blipFill>
                <a:blip r:embed="rId3"/>
                <a:stretch>
                  <a:fillRect l="-1518" t="-3251"/>
                </a:stretch>
              </a:blipFill>
            </p:spPr>
            <p:txBody>
              <a:bodyPr/>
              <a:lstStyle/>
              <a:p>
                <a:r>
                  <a:rPr lang="en-US">
                    <a:noFill/>
                  </a:rPr>
                  <a:t> </a:t>
                </a:r>
              </a:p>
            </p:txBody>
          </p:sp>
        </mc:Fallback>
      </mc:AlternateContent>
      <p:sp>
        <p:nvSpPr>
          <p:cNvPr id="2" name="Right Arrow 1"/>
          <p:cNvSpPr/>
          <p:nvPr/>
        </p:nvSpPr>
        <p:spPr>
          <a:xfrm>
            <a:off x="624055" y="1911931"/>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24055" y="2742292"/>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24055" y="3600360"/>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10386B8-D022-4DBB-9A29-0FD528CD1C82}" type="slidenum">
              <a:rPr lang="he-IL" smtClean="0"/>
              <a:t>20</a:t>
            </a:fld>
            <a:endParaRPr lang="he-IL"/>
          </a:p>
        </p:txBody>
      </p:sp>
      <p:sp>
        <p:nvSpPr>
          <p:cNvPr id="9" name="Right Arrow 8"/>
          <p:cNvSpPr/>
          <p:nvPr/>
        </p:nvSpPr>
        <p:spPr>
          <a:xfrm>
            <a:off x="620268" y="4440844"/>
            <a:ext cx="360000" cy="360000"/>
          </a:xfrm>
          <a:prstGeom prst="rightArrow">
            <a:avLst/>
          </a:prstGeom>
          <a:solidFill>
            <a:srgbClr val="B5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9808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a:spLocks noGrp="1"/>
          </p:cNvSpPr>
          <p:nvPr>
            <p:ph idx="1"/>
          </p:nvPr>
        </p:nvSpPr>
        <p:spPr>
          <a:xfrm>
            <a:off x="856511" y="871893"/>
            <a:ext cx="9875520" cy="4149488"/>
          </a:xfrm>
        </p:spPr>
        <p:txBody>
          <a:bodyPr>
            <a:normAutofit/>
          </a:bodyPr>
          <a:lstStyle/>
          <a:p>
            <a:pPr marL="45720" indent="0" algn="ctr" rtl="0">
              <a:buNone/>
            </a:pPr>
            <a:r>
              <a:rPr lang="en-US" sz="4000" b="1" u="sng" dirty="0" smtClean="0">
                <a:solidFill>
                  <a:srgbClr val="002060"/>
                </a:solidFill>
                <a:latin typeface="David" panose="020E0502060401010101" pitchFamily="34" charset="-79"/>
                <a:cs typeface="David" panose="020E0502060401010101" pitchFamily="34" charset="-79"/>
              </a:rPr>
              <a:t>Cleavage is related to structure </a:t>
            </a:r>
          </a:p>
          <a:p>
            <a:pPr marL="45720" indent="0" algn="l" rtl="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None/>
            </a:pPr>
            <a:endParaRPr lang="en-US" sz="2800" dirty="0">
              <a:solidFill>
                <a:srgbClr val="002060"/>
              </a:solidFill>
              <a:latin typeface="David" panose="020E0502060401010101" pitchFamily="34" charset="-79"/>
              <a:cs typeface="David" panose="020E0502060401010101" pitchFamily="34" charset="-79"/>
            </a:endParaRPr>
          </a:p>
        </p:txBody>
      </p:sp>
      <p:sp>
        <p:nvSpPr>
          <p:cNvPr id="19" name="Oval 18"/>
          <p:cNvSpPr/>
          <p:nvPr/>
        </p:nvSpPr>
        <p:spPr>
          <a:xfrm>
            <a:off x="568606" y="3286024"/>
            <a:ext cx="5327328" cy="1388708"/>
          </a:xfrm>
          <a:prstGeom prst="ellipse">
            <a:avLst/>
          </a:prstGeom>
          <a:gradFill flip="none" rotWithShape="1">
            <a:gsLst>
              <a:gs pos="0">
                <a:srgbClr val="FF9933">
                  <a:shade val="30000"/>
                  <a:satMod val="115000"/>
                </a:srgbClr>
              </a:gs>
              <a:gs pos="50000">
                <a:srgbClr val="FF9933">
                  <a:shade val="67500"/>
                  <a:satMod val="115000"/>
                </a:srgbClr>
              </a:gs>
              <a:gs pos="100000">
                <a:srgbClr val="FF9933">
                  <a:shade val="100000"/>
                  <a:satMod val="115000"/>
                </a:srgbClr>
              </a:gs>
            </a:gsLst>
            <a:lin ang="2700000" scaled="1"/>
            <a:tileRect/>
          </a:gra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 name="TextBox 3"/>
          <p:cNvSpPr txBox="1"/>
          <p:nvPr/>
        </p:nvSpPr>
        <p:spPr>
          <a:xfrm>
            <a:off x="615853" y="3650736"/>
            <a:ext cx="5076346" cy="646331"/>
          </a:xfrm>
          <a:prstGeom prst="rect">
            <a:avLst/>
          </a:prstGeom>
          <a:noFill/>
        </p:spPr>
        <p:txBody>
          <a:bodyPr wrap="square" rtlCol="0">
            <a:spAutoFit/>
          </a:bodyPr>
          <a:lstStyle/>
          <a:p>
            <a:r>
              <a:rPr lang="en-US" sz="3600" b="1" dirty="0">
                <a:solidFill>
                  <a:srgbClr val="002060"/>
                </a:solidFill>
                <a:latin typeface="David" panose="020E0502060401010101" pitchFamily="34" charset="-79"/>
                <a:cs typeface="David" panose="020E0502060401010101" pitchFamily="34" charset="-79"/>
              </a:rPr>
              <a:t>Average atomic density</a:t>
            </a:r>
            <a:endParaRPr lang="en-US" sz="3600" dirty="0"/>
          </a:p>
        </p:txBody>
      </p:sp>
      <p:sp>
        <p:nvSpPr>
          <p:cNvPr id="3" name="Up Arrow 2"/>
          <p:cNvSpPr/>
          <p:nvPr/>
        </p:nvSpPr>
        <p:spPr>
          <a:xfrm rot="10800000">
            <a:off x="5299485" y="3748100"/>
            <a:ext cx="373422" cy="485394"/>
          </a:xfrm>
          <a:prstGeom prst="upArrow">
            <a:avLst/>
          </a:prstGeom>
          <a:solidFill>
            <a:srgbClr val="A82843"/>
          </a:solidFill>
          <a:ln w="19050">
            <a:solidFill>
              <a:srgbClr val="A828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10386B8-D022-4DBB-9A29-0FD528CD1C82}" type="slidenum">
              <a:rPr lang="he-IL" smtClean="0"/>
              <a:t>21</a:t>
            </a:fld>
            <a:endParaRPr lang="he-IL"/>
          </a:p>
        </p:txBody>
      </p:sp>
      <p:grpSp>
        <p:nvGrpSpPr>
          <p:cNvPr id="5" name="Group 4"/>
          <p:cNvGrpSpPr/>
          <p:nvPr/>
        </p:nvGrpSpPr>
        <p:grpSpPr>
          <a:xfrm>
            <a:off x="6203349" y="3227604"/>
            <a:ext cx="5327328" cy="1388708"/>
            <a:chOff x="6203349" y="3227604"/>
            <a:chExt cx="5327328" cy="1388708"/>
          </a:xfrm>
        </p:grpSpPr>
        <p:sp>
          <p:nvSpPr>
            <p:cNvPr id="17" name="Oval 16"/>
            <p:cNvSpPr/>
            <p:nvPr/>
          </p:nvSpPr>
          <p:spPr>
            <a:xfrm>
              <a:off x="6203349" y="3227604"/>
              <a:ext cx="5327328" cy="1388708"/>
            </a:xfrm>
            <a:prstGeom prst="ellipse">
              <a:avLst/>
            </a:prstGeom>
            <a:gradFill flip="none" rotWithShape="1">
              <a:gsLst>
                <a:gs pos="0">
                  <a:srgbClr val="FF9933">
                    <a:shade val="30000"/>
                    <a:satMod val="115000"/>
                  </a:srgbClr>
                </a:gs>
                <a:gs pos="50000">
                  <a:srgbClr val="FF9933">
                    <a:shade val="67500"/>
                    <a:satMod val="115000"/>
                  </a:srgbClr>
                </a:gs>
                <a:gs pos="100000">
                  <a:srgbClr val="FF9933">
                    <a:shade val="100000"/>
                    <a:satMod val="115000"/>
                  </a:srgbClr>
                </a:gs>
              </a:gsLst>
              <a:lin ang="2700000" scaled="1"/>
              <a:tileRect/>
            </a:gra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TextBox 20"/>
            <p:cNvSpPr txBox="1"/>
            <p:nvPr/>
          </p:nvSpPr>
          <p:spPr>
            <a:xfrm>
              <a:off x="6848020" y="3650736"/>
              <a:ext cx="4037986" cy="646331"/>
            </a:xfrm>
            <a:prstGeom prst="rect">
              <a:avLst/>
            </a:prstGeom>
            <a:noFill/>
          </p:spPr>
          <p:txBody>
            <a:bodyPr wrap="square" rtlCol="0">
              <a:spAutoFit/>
            </a:bodyPr>
            <a:lstStyle/>
            <a:p>
              <a:r>
                <a:rPr lang="en-US" sz="3600" b="1" dirty="0" smtClean="0">
                  <a:solidFill>
                    <a:srgbClr val="002060"/>
                  </a:solidFill>
                  <a:latin typeface="David" panose="020E0502060401010101" pitchFamily="34" charset="-79"/>
                  <a:cs typeface="David" panose="020E0502060401010101" pitchFamily="34" charset="-79"/>
                </a:rPr>
                <a:t>Tendency to cleave</a:t>
              </a:r>
              <a:endParaRPr lang="en-US" sz="3600" dirty="0"/>
            </a:p>
          </p:txBody>
        </p:sp>
        <p:sp>
          <p:nvSpPr>
            <p:cNvPr id="18" name="Up Arrow 17"/>
            <p:cNvSpPr/>
            <p:nvPr/>
          </p:nvSpPr>
          <p:spPr>
            <a:xfrm>
              <a:off x="10753400" y="3679261"/>
              <a:ext cx="373422" cy="485394"/>
            </a:xfrm>
            <a:prstGeom prst="upArrow">
              <a:avLst/>
            </a:prstGeom>
            <a:solidFill>
              <a:srgbClr val="A82843"/>
            </a:solidFill>
            <a:ln w="19050">
              <a:solidFill>
                <a:srgbClr val="A828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767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9"/>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4"/>
                                        </p:tgtEl>
                                        <p:attrNameLst>
                                          <p:attrName>ppt_x</p:attrName>
                                          <p:attrName>ppt_y</p:attrName>
                                        </p:attrNameLst>
                                      </p:cBhvr>
                                    </p:animMotion>
                                  </p:childTnLst>
                                </p:cTn>
                              </p:par>
                              <p:par>
                                <p:cTn id="9" presetID="42" presetClass="path" presetSubtype="0" accel="50000" decel="50000" fill="hold" grpId="0" nodeType="withEffect">
                                  <p:stCondLst>
                                    <p:cond delay="0"/>
                                  </p:stCondLst>
                                  <p:childTnLst>
                                    <p:animMotion origin="layout" path="M 0 0 L 0 0.25 E" pathEditMode="relative" ptsTypes="">
                                      <p:cBhvr>
                                        <p:cTn id="10" dur="2000" fill="hold"/>
                                        <p:tgtEl>
                                          <p:spTgt spid="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54167E-6 7.40741E-7 L -0.00052 -0.23704 " pathEditMode="relative" rAng="0" ptsTypes="AA">
                                      <p:cBhvr>
                                        <p:cTn id="14" dur="2000" fill="hold"/>
                                        <p:tgtEl>
                                          <p:spTgt spid="5"/>
                                        </p:tgtEl>
                                        <p:attrNameLst>
                                          <p:attrName>ppt_x</p:attrName>
                                          <p:attrName>ppt_y</p:attrName>
                                        </p:attrNameLst>
                                      </p:cBhvr>
                                      <p:rCtr x="-26" y="-1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p:cNvSpPr>
                <a:spLocks noGrp="1"/>
              </p:cNvSpPr>
              <p:nvPr>
                <p:ph idx="1"/>
              </p:nvPr>
            </p:nvSpPr>
            <p:spPr>
              <a:xfrm>
                <a:off x="1255352" y="1568054"/>
                <a:ext cx="10936661" cy="4921141"/>
              </a:xfrm>
            </p:spPr>
            <p:txBody>
              <a:bodyPr>
                <a:noAutofit/>
              </a:bodyPr>
              <a:lstStyle/>
              <a:p>
                <a:pPr marL="45720" indent="0" algn="l" rtl="0">
                  <a:lnSpc>
                    <a:spcPct val="100000"/>
                  </a:lnSpc>
                  <a:spcBef>
                    <a:spcPts val="0"/>
                  </a:spcBef>
                  <a:spcAft>
                    <a:spcPts val="1800"/>
                  </a:spcAft>
                  <a:buNone/>
                </a:pPr>
                <a:r>
                  <a:rPr lang="en-US" sz="2800" dirty="0" smtClean="0">
                    <a:solidFill>
                      <a:srgbClr val="002060"/>
                    </a:solidFill>
                    <a:latin typeface="David" panose="020E0502060401010101" pitchFamily="34" charset="-79"/>
                    <a:cs typeface="David" panose="020E0502060401010101" pitchFamily="34" charset="-79"/>
                  </a:rPr>
                  <a:t>Atomic </a:t>
                </a:r>
                <a:r>
                  <a:rPr lang="en-US" sz="2800" dirty="0">
                    <a:solidFill>
                      <a:srgbClr val="002060"/>
                    </a:solidFill>
                    <a:latin typeface="David" panose="020E0502060401010101" pitchFamily="34" charset="-79"/>
                    <a:cs typeface="David" panose="020E0502060401010101" pitchFamily="34" charset="-79"/>
                  </a:rPr>
                  <a:t>density – </a:t>
                </a:r>
                <a14:m>
                  <m:oMath xmlns:m="http://schemas.openxmlformats.org/officeDocument/2006/math">
                    <m:r>
                      <a:rPr lang="en-US" sz="2800" b="1">
                        <a:solidFill>
                          <a:srgbClr val="002060"/>
                        </a:solidFill>
                        <a:latin typeface="Cambria Math" panose="02040503050406030204" pitchFamily="18" charset="0"/>
                      </a:rPr>
                      <m:t>𝐃</m:t>
                    </m:r>
                    <m:d>
                      <m:dPr>
                        <m:ctrlPr>
                          <a:rPr lang="en-US" sz="2800" b="1" i="1">
                            <a:solidFill>
                              <a:srgbClr val="002060"/>
                            </a:solidFill>
                            <a:latin typeface="Cambria Math" panose="02040503050406030204" pitchFamily="18" charset="0"/>
                          </a:rPr>
                        </m:ctrlPr>
                      </m:dPr>
                      <m:e>
                        <m:acc>
                          <m:accPr>
                            <m:chr m:val="̅"/>
                            <m:ctrlPr>
                              <a:rPr lang="en-US" sz="2800" b="1" i="1">
                                <a:solidFill>
                                  <a:srgbClr val="002060"/>
                                </a:solidFill>
                                <a:latin typeface="Cambria Math" panose="02040503050406030204" pitchFamily="18" charset="0"/>
                              </a:rPr>
                            </m:ctrlPr>
                          </m:accPr>
                          <m:e>
                            <m:r>
                              <a:rPr lang="en-US" sz="2800" b="1" i="1">
                                <a:solidFill>
                                  <a:srgbClr val="002060"/>
                                </a:solidFill>
                                <a:latin typeface="Cambria Math" panose="02040503050406030204" pitchFamily="18" charset="0"/>
                              </a:rPr>
                              <m:t>𝒓</m:t>
                            </m:r>
                          </m:e>
                        </m:acc>
                      </m:e>
                    </m:d>
                    <m:r>
                      <a:rPr lang="en-US" sz="2800" b="1" i="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𝑫</m:t>
                    </m:r>
                    <m:d>
                      <m:dPr>
                        <m:ctrlPr>
                          <a:rPr lang="en-US" sz="2800" b="1" i="1">
                            <a:solidFill>
                              <a:srgbClr val="002060"/>
                            </a:solidFill>
                            <a:latin typeface="Cambria Math" panose="02040503050406030204" pitchFamily="18" charset="0"/>
                          </a:rPr>
                        </m:ctrlPr>
                      </m:dPr>
                      <m:e>
                        <m:r>
                          <a:rPr lang="en-US" sz="2800" b="1" i="1">
                            <a:solidFill>
                              <a:srgbClr val="002060"/>
                            </a:solidFill>
                            <a:latin typeface="Cambria Math" panose="02040503050406030204" pitchFamily="18" charset="0"/>
                          </a:rPr>
                          <m:t>𝒙</m:t>
                        </m:r>
                        <m:r>
                          <a:rPr lang="en-US" sz="2800" b="1" i="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𝒚</m:t>
                        </m:r>
                        <m:r>
                          <a:rPr lang="en-US" sz="2800" b="1" i="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𝒛</m:t>
                        </m:r>
                      </m:e>
                    </m:d>
                  </m:oMath>
                </a14:m>
                <a:endParaRPr lang="en-US" sz="2800" dirty="0" smtClean="0">
                  <a:solidFill>
                    <a:srgbClr val="002060"/>
                  </a:solidFill>
                  <a:latin typeface="David" panose="020E0502060401010101" pitchFamily="34" charset="-79"/>
                  <a:cs typeface="David" panose="020E0502060401010101" pitchFamily="34" charset="-79"/>
                </a:endParaRPr>
              </a:p>
              <a:p>
                <a:pPr marL="45720" indent="0" algn="l" rtl="0">
                  <a:lnSpc>
                    <a:spcPct val="100000"/>
                  </a:lnSpc>
                  <a:spcBef>
                    <a:spcPts val="0"/>
                  </a:spcBef>
                  <a:spcAft>
                    <a:spcPts val="1800"/>
                  </a:spcAft>
                  <a:buNone/>
                </a:pPr>
                <a:r>
                  <a:rPr lang="en-US" sz="2800" dirty="0" smtClean="0">
                    <a:solidFill>
                      <a:srgbClr val="002060"/>
                    </a:solidFill>
                    <a:latin typeface="David" panose="020E0502060401010101" pitchFamily="34" charset="-79"/>
                    <a:cs typeface="David" panose="020E0502060401010101" pitchFamily="34" charset="-79"/>
                  </a:rPr>
                  <a:t>The </a:t>
                </a:r>
                <a:r>
                  <a:rPr lang="en-US" sz="2800" dirty="0">
                    <a:solidFill>
                      <a:srgbClr val="002060"/>
                    </a:solidFill>
                    <a:latin typeface="David" panose="020E0502060401010101" pitchFamily="34" charset="-79"/>
                    <a:cs typeface="David" panose="020E0502060401010101" pitchFamily="34" charset="-79"/>
                  </a:rPr>
                  <a:t>average atomic </a:t>
                </a:r>
                <a:r>
                  <a:rPr lang="en-US" sz="2800" dirty="0" smtClean="0">
                    <a:solidFill>
                      <a:srgbClr val="002060"/>
                    </a:solidFill>
                    <a:latin typeface="David" panose="020E0502060401010101" pitchFamily="34" charset="-79"/>
                    <a:cs typeface="David" panose="020E0502060401010101" pitchFamily="34" charset="-79"/>
                  </a:rPr>
                  <a:t>density for a </a:t>
                </a:r>
                <a14:m>
                  <m:oMath xmlns:m="http://schemas.openxmlformats.org/officeDocument/2006/math">
                    <m:r>
                      <a:rPr lang="en-US" sz="2800" b="0" i="1" smtClean="0">
                        <a:solidFill>
                          <a:srgbClr val="002060"/>
                        </a:solidFill>
                        <a:latin typeface="Cambria Math" panose="02040503050406030204" pitchFamily="18" charset="0"/>
                        <a:cs typeface="David" panose="020E0502060401010101" pitchFamily="34" charset="-79"/>
                      </a:rPr>
                      <m:t>(</m:t>
                    </m:r>
                    <m:r>
                      <a:rPr lang="en-US" sz="2800" b="0" i="1" smtClean="0">
                        <a:solidFill>
                          <a:srgbClr val="002060"/>
                        </a:solidFill>
                        <a:latin typeface="Cambria Math" panose="02040503050406030204" pitchFamily="18" charset="0"/>
                        <a:cs typeface="David" panose="020E0502060401010101" pitchFamily="34" charset="-79"/>
                      </a:rPr>
                      <m:t>001</m:t>
                    </m:r>
                    <m:r>
                      <a:rPr lang="en-US" sz="2800" b="0" i="1" smtClean="0">
                        <a:solidFill>
                          <a:srgbClr val="002060"/>
                        </a:solidFill>
                        <a:latin typeface="Cambria Math" panose="02040503050406030204" pitchFamily="18" charset="0"/>
                        <a:cs typeface="David" panose="020E0502060401010101" pitchFamily="34" charset="-79"/>
                      </a:rPr>
                      <m:t>)</m:t>
                    </m:r>
                  </m:oMath>
                </a14:m>
                <a:r>
                  <a:rPr lang="en-US" sz="2800" dirty="0" smtClean="0">
                    <a:solidFill>
                      <a:srgbClr val="002060"/>
                    </a:solidFill>
                    <a:latin typeface="David" panose="020E0502060401010101" pitchFamily="34" charset="-79"/>
                    <a:cs typeface="David" panose="020E0502060401010101" pitchFamily="34" charset="-79"/>
                  </a:rPr>
                  <a:t> plane –  </a:t>
                </a:r>
              </a:p>
              <a:p>
                <a:pPr marL="45720" indent="0" algn="l" rtl="0">
                  <a:lnSpc>
                    <a:spcPct val="100000"/>
                  </a:lnSpc>
                  <a:spcBef>
                    <a:spcPts val="0"/>
                  </a:spcBef>
                  <a:spcAft>
                    <a:spcPts val="1800"/>
                  </a:spcAft>
                  <a:buNone/>
                </a:pPr>
                <a14:m>
                  <m:oMath xmlns:m="http://schemas.openxmlformats.org/officeDocument/2006/math">
                    <m:r>
                      <a:rPr lang="en-US" sz="2800" b="1" i="1" smtClean="0">
                        <a:solidFill>
                          <a:srgbClr val="002060"/>
                        </a:solidFill>
                        <a:latin typeface="Cambria Math" panose="02040503050406030204" pitchFamily="18" charset="0"/>
                      </a:rPr>
                      <m:t>𝑴</m:t>
                    </m:r>
                    <m:d>
                      <m:dPr>
                        <m:ctrlPr>
                          <a:rPr lang="en-US" sz="2800" b="1" i="1">
                            <a:solidFill>
                              <a:srgbClr val="002060"/>
                            </a:solidFill>
                            <a:latin typeface="Cambria Math" panose="02040503050406030204" pitchFamily="18" charset="0"/>
                          </a:rPr>
                        </m:ctrlPr>
                      </m:dPr>
                      <m:e>
                        <m:r>
                          <a:rPr lang="en-US" sz="2800" b="1" i="1">
                            <a:solidFill>
                              <a:srgbClr val="002060"/>
                            </a:solidFill>
                            <a:latin typeface="Cambria Math" panose="02040503050406030204" pitchFamily="18" charset="0"/>
                          </a:rPr>
                          <m:t>𝒛</m:t>
                        </m:r>
                      </m:e>
                    </m:d>
                    <m:r>
                      <a:rPr lang="en-US" sz="2800" b="1" i="1">
                        <a:solidFill>
                          <a:srgbClr val="002060"/>
                        </a:solidFill>
                        <a:latin typeface="Cambria Math" panose="02040503050406030204" pitchFamily="18" charset="0"/>
                      </a:rPr>
                      <m:t>=</m:t>
                    </m:r>
                    <m:d>
                      <m:dPr>
                        <m:begChr m:val="〈"/>
                        <m:endChr m:val="〉"/>
                        <m:ctrlPr>
                          <a:rPr lang="en-US" sz="2800" b="1" i="1">
                            <a:solidFill>
                              <a:srgbClr val="002060"/>
                            </a:solidFill>
                            <a:latin typeface="Cambria Math" panose="02040503050406030204" pitchFamily="18" charset="0"/>
                          </a:rPr>
                        </m:ctrlPr>
                      </m:dPr>
                      <m:e>
                        <m:r>
                          <a:rPr lang="en-US" sz="2800" b="1" i="1">
                            <a:solidFill>
                              <a:srgbClr val="002060"/>
                            </a:solidFill>
                            <a:latin typeface="Cambria Math" panose="02040503050406030204" pitchFamily="18" charset="0"/>
                          </a:rPr>
                          <m:t>𝑫</m:t>
                        </m:r>
                        <m:r>
                          <a:rPr lang="en-US" sz="2800" b="1" i="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𝒙</m:t>
                        </m:r>
                        <m:r>
                          <a:rPr lang="en-US" sz="2800" b="1" i="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𝒚</m:t>
                        </m:r>
                        <m:r>
                          <a:rPr lang="en-US" sz="2800" b="1" i="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𝒛</m:t>
                        </m:r>
                        <m:r>
                          <a:rPr lang="en-US" sz="2800" b="1" i="1">
                            <a:solidFill>
                              <a:srgbClr val="002060"/>
                            </a:solidFill>
                            <a:latin typeface="Cambria Math" panose="02040503050406030204" pitchFamily="18" charset="0"/>
                          </a:rPr>
                          <m:t>)</m:t>
                        </m:r>
                      </m:e>
                    </m:d>
                    <m:r>
                      <a:rPr lang="en-US" sz="2800" b="1" i="0" smtClean="0">
                        <a:solidFill>
                          <a:srgbClr val="002060"/>
                        </a:solidFill>
                        <a:latin typeface="Cambria Math" panose="02040503050406030204" pitchFamily="18" charset="0"/>
                      </a:rPr>
                      <m:t> −</m:t>
                    </m:r>
                  </m:oMath>
                </a14:m>
                <a:r>
                  <a:rPr lang="en-US" sz="2800" dirty="0" smtClean="0">
                    <a:solidFill>
                      <a:srgbClr val="002060"/>
                    </a:solidFill>
                    <a:latin typeface="David" panose="020E0502060401010101" pitchFamily="34" charset="-79"/>
                    <a:cs typeface="David" panose="020E0502060401010101" pitchFamily="34" charset="-79"/>
                  </a:rPr>
                  <a:t> atom’s contributions divided by area</a:t>
                </a:r>
              </a:p>
              <a:p>
                <a:pPr marL="45720" indent="0" algn="l" rtl="0">
                  <a:lnSpc>
                    <a:spcPct val="100000"/>
                  </a:lnSpc>
                  <a:spcBef>
                    <a:spcPts val="0"/>
                  </a:spcBef>
                  <a:spcAft>
                    <a:spcPts val="1200"/>
                  </a:spcAft>
                  <a:buNone/>
                </a:pPr>
                <a:r>
                  <a:rPr lang="en-US" sz="3200" b="1" u="sng" dirty="0">
                    <a:solidFill>
                      <a:srgbClr val="FF3300"/>
                    </a:solidFill>
                    <a:latin typeface="David" panose="020E0502060401010101" pitchFamily="34" charset="-79"/>
                    <a:cs typeface="David" panose="020E0502060401010101" pitchFamily="34" charset="-79"/>
                  </a:rPr>
                  <a:t>Cleaving ability:</a:t>
                </a:r>
              </a:p>
              <a:p>
                <a:pPr marL="45720" indent="0" algn="l" rtl="0">
                  <a:lnSpc>
                    <a:spcPct val="100000"/>
                  </a:lnSpc>
                  <a:spcBef>
                    <a:spcPts val="0"/>
                  </a:spcBef>
                  <a:spcAft>
                    <a:spcPts val="1200"/>
                  </a:spcAft>
                  <a:buNone/>
                </a:pPr>
                <a:r>
                  <a:rPr lang="en-US" sz="2800" dirty="0">
                    <a:solidFill>
                      <a:srgbClr val="002060"/>
                    </a:solidFill>
                    <a:latin typeface="David" panose="020E0502060401010101" pitchFamily="34" charset="-79"/>
                    <a:cs typeface="David" panose="020E0502060401010101" pitchFamily="34" charset="-79"/>
                  </a:rPr>
                  <a:t>A measure to predict how likely is a specific lattice plane to cleave </a:t>
                </a:r>
              </a:p>
              <a:p>
                <a:pPr marL="45720" indent="0" algn="l" rtl="0">
                  <a:lnSpc>
                    <a:spcPct val="100000"/>
                  </a:lnSpc>
                  <a:spcBef>
                    <a:spcPts val="0"/>
                  </a:spcBef>
                  <a:spcAft>
                    <a:spcPts val="1200"/>
                  </a:spcAft>
                  <a:buNone/>
                </a:pPr>
                <a:r>
                  <a:rPr lang="en-US" sz="2800" dirty="0">
                    <a:solidFill>
                      <a:srgbClr val="002060"/>
                    </a:solidFill>
                    <a:latin typeface="David" panose="020E0502060401010101" pitchFamily="34" charset="-79"/>
                    <a:cs typeface="David" panose="020E0502060401010101" pitchFamily="34" charset="-79"/>
                  </a:rPr>
                  <a:t>Definition of cleaving ability for the </a:t>
                </a:r>
                <a14:m>
                  <m:oMath xmlns:m="http://schemas.openxmlformats.org/officeDocument/2006/math">
                    <m:r>
                      <a:rPr lang="en-US" sz="2800" b="0" i="1">
                        <a:solidFill>
                          <a:srgbClr val="002060"/>
                        </a:solidFill>
                        <a:latin typeface="Cambria Math" panose="02040503050406030204" pitchFamily="18" charset="0"/>
                        <a:cs typeface="David" panose="020E0502060401010101" pitchFamily="34" charset="-79"/>
                      </a:rPr>
                      <m:t>(</m:t>
                    </m:r>
                    <m:r>
                      <a:rPr lang="en-US" sz="2800" b="0" i="1">
                        <a:solidFill>
                          <a:srgbClr val="002060"/>
                        </a:solidFill>
                        <a:latin typeface="Cambria Math" panose="02040503050406030204" pitchFamily="18" charset="0"/>
                        <a:cs typeface="David" panose="020E0502060401010101" pitchFamily="34" charset="-79"/>
                      </a:rPr>
                      <m:t>001</m:t>
                    </m:r>
                    <m:r>
                      <a:rPr lang="en-US" sz="2800" b="0" i="1">
                        <a:solidFill>
                          <a:srgbClr val="002060"/>
                        </a:solidFill>
                        <a:latin typeface="Cambria Math" panose="02040503050406030204" pitchFamily="18" charset="0"/>
                        <a:cs typeface="David" panose="020E0502060401010101" pitchFamily="34" charset="-79"/>
                      </a:rPr>
                      <m:t>)</m:t>
                    </m:r>
                  </m:oMath>
                </a14:m>
                <a:r>
                  <a:rPr lang="en-US" sz="2800" dirty="0">
                    <a:solidFill>
                      <a:srgbClr val="002060"/>
                    </a:solidFill>
                    <a:latin typeface="David" panose="020E0502060401010101" pitchFamily="34" charset="-79"/>
                    <a:cs typeface="David" panose="020E0502060401010101" pitchFamily="34" charset="-79"/>
                  </a:rPr>
                  <a:t> plane </a:t>
                </a:r>
                <a:r>
                  <a:rPr lang="en-US" sz="2800" dirty="0" smtClean="0">
                    <a:solidFill>
                      <a:srgbClr val="002060"/>
                    </a:solidFill>
                    <a:latin typeface="David" panose="020E0502060401010101" pitchFamily="34" charset="-79"/>
                    <a:cs typeface="David" panose="020E0502060401010101" pitchFamily="34" charset="-79"/>
                  </a:rPr>
                  <a:t>:  </a:t>
                </a:r>
              </a:p>
              <a:p>
                <a:pPr marL="45720" indent="0" algn="l" rtl="0">
                  <a:lnSpc>
                    <a:spcPct val="100000"/>
                  </a:lnSpc>
                  <a:spcBef>
                    <a:spcPts val="0"/>
                  </a:spcBef>
                  <a:spcAft>
                    <a:spcPts val="900"/>
                  </a:spcAft>
                  <a:buNone/>
                </a:pPr>
                <a14:m>
                  <m:oMathPara xmlns:m="http://schemas.openxmlformats.org/officeDocument/2006/math">
                    <m:oMathParaPr>
                      <m:jc m:val="left"/>
                    </m:oMathParaPr>
                    <m:oMath xmlns:m="http://schemas.openxmlformats.org/officeDocument/2006/math">
                      <m:r>
                        <a:rPr lang="en-US" sz="2400" b="1" i="1" smtClean="0">
                          <a:solidFill>
                            <a:srgbClr val="002060"/>
                          </a:solidFill>
                          <a:latin typeface="Cambria Math" panose="02040503050406030204" pitchFamily="18" charset="0"/>
                        </a:rPr>
                        <m:t>𝑪𝑨</m:t>
                      </m:r>
                      <m:d>
                        <m:dPr>
                          <m:ctrlPr>
                            <a:rPr lang="en-US" sz="2400" b="1" i="1">
                              <a:solidFill>
                                <a:srgbClr val="002060"/>
                              </a:solidFill>
                              <a:latin typeface="Cambria Math" panose="02040503050406030204" pitchFamily="18" charset="0"/>
                            </a:rPr>
                          </m:ctrlPr>
                        </m:dPr>
                        <m:e>
                          <m:r>
                            <a:rPr lang="en-US" sz="2400" b="1" i="1">
                              <a:solidFill>
                                <a:srgbClr val="002060"/>
                              </a:solidFill>
                              <a:latin typeface="Cambria Math" panose="02040503050406030204" pitchFamily="18" charset="0"/>
                            </a:rPr>
                            <m:t>𝒛</m:t>
                          </m:r>
                        </m:e>
                      </m:d>
                      <m:r>
                        <a:rPr lang="en-US" sz="2400" b="1" i="1">
                          <a:solidFill>
                            <a:srgbClr val="002060"/>
                          </a:solidFill>
                          <a:latin typeface="Cambria Math" panose="02040503050406030204" pitchFamily="18" charset="0"/>
                        </a:rPr>
                        <m:t>=</m:t>
                      </m:r>
                      <m:f>
                        <m:fPr>
                          <m:ctrlPr>
                            <a:rPr lang="en-US" sz="2400" b="1" i="1">
                              <a:solidFill>
                                <a:srgbClr val="002060"/>
                              </a:solidFill>
                              <a:latin typeface="Cambria Math" panose="02040503050406030204" pitchFamily="18" charset="0"/>
                            </a:rPr>
                          </m:ctrlPr>
                        </m:fPr>
                        <m:num>
                          <m:r>
                            <a:rPr lang="en-US" sz="2400" b="1" i="1">
                              <a:solidFill>
                                <a:srgbClr val="002060"/>
                              </a:solidFill>
                              <a:latin typeface="Cambria Math" panose="02040503050406030204" pitchFamily="18" charset="0"/>
                            </a:rPr>
                            <m:t>𝟏</m:t>
                          </m:r>
                        </m:num>
                        <m:den>
                          <m:d>
                            <m:dPr>
                              <m:begChr m:val="〈"/>
                              <m:endChr m:val="〉"/>
                              <m:ctrlPr>
                                <a:rPr lang="en-US" sz="2400" b="1" i="1">
                                  <a:solidFill>
                                    <a:srgbClr val="002060"/>
                                  </a:solidFill>
                                  <a:latin typeface="Cambria Math" panose="02040503050406030204" pitchFamily="18" charset="0"/>
                                </a:rPr>
                              </m:ctrlPr>
                            </m:dPr>
                            <m:e>
                              <m:r>
                                <a:rPr lang="en-US" sz="2400" b="1" i="1">
                                  <a:solidFill>
                                    <a:srgbClr val="002060"/>
                                  </a:solidFill>
                                  <a:latin typeface="Cambria Math" panose="02040503050406030204" pitchFamily="18" charset="0"/>
                                </a:rPr>
                                <m:t>𝑫</m:t>
                              </m:r>
                              <m:r>
                                <a:rPr lang="en-US" sz="2400" b="1" i="1">
                                  <a:solidFill>
                                    <a:srgbClr val="002060"/>
                                  </a:solidFill>
                                  <a:latin typeface="Cambria Math" panose="02040503050406030204" pitchFamily="18" charset="0"/>
                                </a:rPr>
                                <m:t>(</m:t>
                              </m:r>
                              <m:r>
                                <a:rPr lang="en-US" sz="2400" b="1" i="1">
                                  <a:solidFill>
                                    <a:srgbClr val="002060"/>
                                  </a:solidFill>
                                  <a:latin typeface="Cambria Math" panose="02040503050406030204" pitchFamily="18" charset="0"/>
                                </a:rPr>
                                <m:t>𝒙</m:t>
                              </m:r>
                              <m:r>
                                <a:rPr lang="en-US" sz="2400" b="1" i="1">
                                  <a:solidFill>
                                    <a:srgbClr val="002060"/>
                                  </a:solidFill>
                                  <a:latin typeface="Cambria Math" panose="02040503050406030204" pitchFamily="18" charset="0"/>
                                </a:rPr>
                                <m:t>,</m:t>
                              </m:r>
                              <m:r>
                                <a:rPr lang="en-US" sz="2400" b="1" i="1">
                                  <a:solidFill>
                                    <a:srgbClr val="002060"/>
                                  </a:solidFill>
                                  <a:latin typeface="Cambria Math" panose="02040503050406030204" pitchFamily="18" charset="0"/>
                                </a:rPr>
                                <m:t>𝒚</m:t>
                              </m:r>
                              <m:r>
                                <a:rPr lang="en-US" sz="2400" b="1" i="1">
                                  <a:solidFill>
                                    <a:srgbClr val="002060"/>
                                  </a:solidFill>
                                  <a:latin typeface="Cambria Math" panose="02040503050406030204" pitchFamily="18" charset="0"/>
                                </a:rPr>
                                <m:t>,</m:t>
                              </m:r>
                              <m:r>
                                <a:rPr lang="en-US" sz="2400" b="1" i="1">
                                  <a:solidFill>
                                    <a:srgbClr val="002060"/>
                                  </a:solidFill>
                                  <a:latin typeface="Cambria Math" panose="02040503050406030204" pitchFamily="18" charset="0"/>
                                </a:rPr>
                                <m:t>𝒛</m:t>
                              </m:r>
                              <m:r>
                                <a:rPr lang="en-US" sz="2400" b="1" i="1">
                                  <a:solidFill>
                                    <a:srgbClr val="002060"/>
                                  </a:solidFill>
                                  <a:latin typeface="Cambria Math" panose="02040503050406030204" pitchFamily="18" charset="0"/>
                                </a:rPr>
                                <m:t>)</m:t>
                              </m:r>
                            </m:e>
                          </m:d>
                        </m:den>
                      </m:f>
                      <m:r>
                        <a:rPr lang="en-US" sz="2400" b="1" i="1">
                          <a:solidFill>
                            <a:srgbClr val="002060"/>
                          </a:solidFill>
                          <a:latin typeface="Cambria Math" panose="02040503050406030204" pitchFamily="18" charset="0"/>
                        </a:rPr>
                        <m:t>=</m:t>
                      </m:r>
                      <m:f>
                        <m:fPr>
                          <m:ctrlPr>
                            <a:rPr lang="en-US" sz="2400" b="1" i="1">
                              <a:solidFill>
                                <a:srgbClr val="002060"/>
                              </a:solidFill>
                              <a:latin typeface="Cambria Math" panose="02040503050406030204" pitchFamily="18" charset="0"/>
                            </a:rPr>
                          </m:ctrlPr>
                        </m:fPr>
                        <m:num>
                          <m:r>
                            <a:rPr lang="en-US" sz="2400" b="1" i="1">
                              <a:solidFill>
                                <a:srgbClr val="002060"/>
                              </a:solidFill>
                              <a:latin typeface="Cambria Math" panose="02040503050406030204" pitchFamily="18" charset="0"/>
                            </a:rPr>
                            <m:t>𝟏</m:t>
                          </m:r>
                        </m:num>
                        <m:den>
                          <m:r>
                            <a:rPr lang="en-US" sz="2400" b="1" i="1">
                              <a:solidFill>
                                <a:srgbClr val="002060"/>
                              </a:solidFill>
                              <a:latin typeface="Cambria Math" panose="02040503050406030204" pitchFamily="18" charset="0"/>
                            </a:rPr>
                            <m:t>𝑴</m:t>
                          </m:r>
                          <m:r>
                            <a:rPr lang="en-US" sz="2400" b="1" i="1">
                              <a:solidFill>
                                <a:srgbClr val="002060"/>
                              </a:solidFill>
                              <a:latin typeface="Cambria Math" panose="02040503050406030204" pitchFamily="18" charset="0"/>
                            </a:rPr>
                            <m:t>(</m:t>
                          </m:r>
                          <m:r>
                            <a:rPr lang="en-US" sz="2400" b="1" i="1">
                              <a:solidFill>
                                <a:srgbClr val="002060"/>
                              </a:solidFill>
                              <a:latin typeface="Cambria Math" panose="02040503050406030204" pitchFamily="18" charset="0"/>
                            </a:rPr>
                            <m:t>𝒛</m:t>
                          </m:r>
                          <m:r>
                            <a:rPr lang="en-US" sz="2400" b="1" i="1">
                              <a:solidFill>
                                <a:srgbClr val="002060"/>
                              </a:solidFill>
                              <a:latin typeface="Cambria Math" panose="02040503050406030204" pitchFamily="18" charset="0"/>
                            </a:rPr>
                            <m:t>)</m:t>
                          </m:r>
                        </m:den>
                      </m:f>
                    </m:oMath>
                  </m:oMathPara>
                </a14:m>
                <a:endParaRPr lang="en-US" sz="2400" b="1" i="1" dirty="0">
                  <a:solidFill>
                    <a:srgbClr val="002060"/>
                  </a:solidFill>
                </a:endParaRPr>
              </a:p>
              <a:p>
                <a:pPr marL="45720" indent="0" algn="l" rtl="0">
                  <a:lnSpc>
                    <a:spcPct val="100000"/>
                  </a:lnSpc>
                  <a:buNone/>
                </a:pPr>
                <a:r>
                  <a:rPr lang="en-US" sz="2800" b="1" dirty="0">
                    <a:solidFill>
                      <a:srgbClr val="002060"/>
                    </a:solidFill>
                  </a:rPr>
                  <a:t>	</a:t>
                </a:r>
                <a:endParaRPr lang="en-US" sz="2800" dirty="0" smtClean="0">
                  <a:solidFill>
                    <a:srgbClr val="002060"/>
                  </a:solidFill>
                  <a:latin typeface="David" panose="020E0502060401010101" pitchFamily="34" charset="-79"/>
                  <a:cs typeface="David" panose="020E0502060401010101" pitchFamily="34" charset="-79"/>
                </a:endParaRPr>
              </a:p>
            </p:txBody>
          </p:sp>
        </mc:Choice>
        <mc:Fallback xmlns="">
          <p:sp>
            <p:nvSpPr>
              <p:cNvPr id="16" name="Content Placeholder 2"/>
              <p:cNvSpPr>
                <a:spLocks noGrp="1" noRot="1" noChangeAspect="1" noMove="1" noResize="1" noEditPoints="1" noAdjustHandles="1" noChangeArrowheads="1" noChangeShapeType="1" noTextEdit="1"/>
              </p:cNvSpPr>
              <p:nvPr>
                <p:ph idx="1"/>
              </p:nvPr>
            </p:nvSpPr>
            <p:spPr>
              <a:xfrm>
                <a:off x="1255352" y="1568054"/>
                <a:ext cx="10936661" cy="4921141"/>
              </a:xfrm>
              <a:blipFill>
                <a:blip r:embed="rId3"/>
                <a:stretch>
                  <a:fillRect l="-1003" t="-123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22</a:t>
            </a:fld>
            <a:endParaRPr lang="he-IL" dirty="0"/>
          </a:p>
        </p:txBody>
      </p:sp>
      <p:sp>
        <p:nvSpPr>
          <p:cNvPr id="14" name="Content Placeholder 2"/>
          <p:cNvSpPr txBox="1">
            <a:spLocks/>
          </p:cNvSpPr>
          <p:nvPr/>
        </p:nvSpPr>
        <p:spPr>
          <a:xfrm>
            <a:off x="867412" y="777301"/>
            <a:ext cx="10576443" cy="735333"/>
          </a:xfrm>
          <a:prstGeom prst="rect">
            <a:avLst/>
          </a:prstGeom>
        </p:spPr>
        <p:txBody>
          <a:bodyPr vert="horz" lIns="91440" tIns="45720" rIns="91440" bIns="45720" rtlCol="0">
            <a:normAutofit lnSpcReduction="10000"/>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r>
              <a:rPr lang="en-US" sz="4800" u="sng" dirty="0" smtClean="0">
                <a:solidFill>
                  <a:srgbClr val="CC9B00"/>
                </a:solidFill>
                <a:latin typeface="David" panose="020E0502060401010101" pitchFamily="34" charset="-79"/>
                <a:cs typeface="David" panose="020E0502060401010101" pitchFamily="34" charset="-79"/>
              </a:rPr>
              <a:t>Average atomic density &amp; Cleaving ability</a:t>
            </a:r>
          </a:p>
          <a:p>
            <a:pPr marL="45720" indent="0" algn="l" rtl="0">
              <a:buFont typeface="Corbel" pitchFamily="34" charset="0"/>
              <a:buNone/>
            </a:pPr>
            <a:endParaRPr lang="en-US" sz="3200" b="1" dirty="0">
              <a:solidFill>
                <a:srgbClr val="983853"/>
              </a:solidFill>
              <a:latin typeface="David" panose="020E0502060401010101" pitchFamily="34" charset="-79"/>
              <a:cs typeface="David" panose="020E0502060401010101" pitchFamily="34" charset="-79"/>
            </a:endParaRPr>
          </a:p>
          <a:p>
            <a:pPr marL="45720" indent="0" algn="l" rtl="0">
              <a:buFont typeface="Corbel" pitchFamily="34" charset="0"/>
              <a:buNone/>
            </a:pPr>
            <a:endParaRPr lang="en-US" sz="2800" dirty="0">
              <a:solidFill>
                <a:srgbClr val="002060"/>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7705739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p:cNvSpPr>
                <a:spLocks noGrp="1"/>
              </p:cNvSpPr>
              <p:nvPr>
                <p:ph idx="1"/>
              </p:nvPr>
            </p:nvSpPr>
            <p:spPr>
              <a:xfrm>
                <a:off x="1199919" y="1681664"/>
                <a:ext cx="10936661" cy="4921141"/>
              </a:xfrm>
            </p:spPr>
            <p:txBody>
              <a:bodyPr>
                <a:noAutofit/>
              </a:bodyPr>
              <a:lstStyle/>
              <a:p>
                <a:pPr algn="l" rtl="0">
                  <a:spcBef>
                    <a:spcPts val="1800"/>
                  </a:spcBef>
                  <a:spcAft>
                    <a:spcPts val="600"/>
                  </a:spcAft>
                  <a:buClr>
                    <a:srgbClr val="002060"/>
                  </a:buClr>
                </a:pPr>
                <a14:m>
                  <m:oMath xmlns:m="http://schemas.openxmlformats.org/officeDocument/2006/math">
                    <m:r>
                      <a:rPr lang="en-US" sz="2800" b="0" i="1" dirty="0">
                        <a:solidFill>
                          <a:schemeClr val="accent1">
                            <a:lumMod val="50000"/>
                          </a:schemeClr>
                        </a:solidFill>
                        <a:latin typeface="Cambria Math" panose="02040503050406030204" pitchFamily="18" charset="0"/>
                        <a:ea typeface="Cambria Math" panose="02040503050406030204" pitchFamily="18" charset="0"/>
                        <a:cs typeface="David" panose="020E0502060401010101" pitchFamily="34" charset="-79"/>
                      </a:rPr>
                      <m:t>𝛼</m:t>
                    </m:r>
                  </m:oMath>
                </a14:m>
                <a:r>
                  <a:rPr lang="en-US" sz="2800" dirty="0" smtClean="0">
                    <a:solidFill>
                      <a:srgbClr val="002060"/>
                    </a:solidFill>
                    <a:latin typeface="David" panose="020E0502060401010101" pitchFamily="34" charset="-79"/>
                    <a:cs typeface="David" panose="020E0502060401010101" pitchFamily="34" charset="-79"/>
                  </a:rPr>
                  <a:t>-SiO</a:t>
                </a:r>
                <a:r>
                  <a:rPr lang="en-US" sz="1600" dirty="0">
                    <a:solidFill>
                      <a:srgbClr val="002060"/>
                    </a:solidFill>
                    <a:latin typeface="David" panose="020E0502060401010101" pitchFamily="34" charset="-79"/>
                    <a:cs typeface="David" panose="020E0502060401010101" pitchFamily="34" charset="-79"/>
                  </a:rPr>
                  <a:t>2</a:t>
                </a:r>
                <a:r>
                  <a:rPr lang="en-US" sz="2800" baseline="-25000" dirty="0" smtClean="0">
                    <a:solidFill>
                      <a:srgbClr val="002060"/>
                    </a:solidFill>
                    <a:latin typeface="David" panose="020E0502060401010101" pitchFamily="34" charset="-79"/>
                    <a:cs typeface="David" panose="020E0502060401010101" pitchFamily="34" charset="-79"/>
                  </a:rPr>
                  <a:t> </a:t>
                </a:r>
                <a:r>
                  <a:rPr lang="en-US" sz="2800" dirty="0" smtClean="0">
                    <a:solidFill>
                      <a:srgbClr val="002060"/>
                    </a:solidFill>
                    <a:latin typeface="David" panose="020E0502060401010101" pitchFamily="34" charset="-79"/>
                    <a:cs typeface="David" panose="020E0502060401010101" pitchFamily="34" charset="-79"/>
                  </a:rPr>
                  <a:t>unit cell divided </a:t>
                </a:r>
                <a:r>
                  <a:rPr lang="en-US" sz="2800" dirty="0">
                    <a:solidFill>
                      <a:srgbClr val="002060"/>
                    </a:solidFill>
                    <a:latin typeface="David" panose="020E0502060401010101" pitchFamily="34" charset="-79"/>
                    <a:cs typeface="David" panose="020E0502060401010101" pitchFamily="34" charset="-79"/>
                  </a:rPr>
                  <a:t>to </a:t>
                </a:r>
                <a:r>
                  <a:rPr lang="en-US" sz="2800" dirty="0" smtClean="0">
                    <a:solidFill>
                      <a:srgbClr val="002060"/>
                    </a:solidFill>
                    <a:latin typeface="David" panose="020E0502060401010101" pitchFamily="34" charset="-79"/>
                    <a:cs typeface="David" panose="020E0502060401010101" pitchFamily="34" charset="-79"/>
                  </a:rPr>
                  <a:t>5 </a:t>
                </a:r>
                <a:r>
                  <a:rPr lang="en-US" sz="2800" dirty="0">
                    <a:solidFill>
                      <a:srgbClr val="002060"/>
                    </a:solidFill>
                    <a:latin typeface="David" panose="020E0502060401010101" pitchFamily="34" charset="-79"/>
                    <a:cs typeface="David" panose="020E0502060401010101" pitchFamily="34" charset="-79"/>
                  </a:rPr>
                  <a:t>sections along the z</a:t>
                </a:r>
                <a:r>
                  <a:rPr lang="en-US" sz="2800" dirty="0" smtClean="0">
                    <a:solidFill>
                      <a:srgbClr val="002060"/>
                    </a:solidFill>
                    <a:latin typeface="David" panose="020E0502060401010101" pitchFamily="34" charset="-79"/>
                    <a:cs typeface="David" panose="020E0502060401010101" pitchFamily="34" charset="-79"/>
                  </a:rPr>
                  <a:t> </a:t>
                </a:r>
                <a:r>
                  <a:rPr lang="en-US" sz="2800" dirty="0">
                    <a:solidFill>
                      <a:srgbClr val="002060"/>
                    </a:solidFill>
                    <a:latin typeface="David" panose="020E0502060401010101" pitchFamily="34" charset="-79"/>
                    <a:cs typeface="David" panose="020E0502060401010101" pitchFamily="34" charset="-79"/>
                  </a:rPr>
                  <a:t>axis</a:t>
                </a:r>
              </a:p>
              <a:p>
                <a:pPr algn="l" rtl="0">
                  <a:spcAft>
                    <a:spcPts val="600"/>
                  </a:spcAft>
                  <a:buClr>
                    <a:srgbClr val="002060"/>
                  </a:buClr>
                </a:pPr>
                <a:r>
                  <a:rPr lang="en-US" sz="2800" dirty="0" smtClean="0">
                    <a:solidFill>
                      <a:srgbClr val="002060"/>
                    </a:solidFill>
                    <a:latin typeface="David" panose="020E0502060401010101" pitchFamily="34" charset="-79"/>
                    <a:cs typeface="David" panose="020E0502060401010101" pitchFamily="34" charset="-79"/>
                  </a:rPr>
                  <a:t>Each </a:t>
                </a:r>
                <a:r>
                  <a:rPr lang="en-US" sz="2800" dirty="0">
                    <a:solidFill>
                      <a:srgbClr val="002060"/>
                    </a:solidFill>
                    <a:latin typeface="David" panose="020E0502060401010101" pitchFamily="34" charset="-79"/>
                    <a:cs typeface="David" panose="020E0502060401010101" pitchFamily="34" charset="-79"/>
                  </a:rPr>
                  <a:t>section is a plane parallel to </a:t>
                </a:r>
                <a14:m>
                  <m:oMath xmlns:m="http://schemas.openxmlformats.org/officeDocument/2006/math">
                    <m:r>
                      <a:rPr lang="en-US" sz="2800" i="1">
                        <a:solidFill>
                          <a:srgbClr val="002060"/>
                        </a:solidFill>
                        <a:latin typeface="Cambria Math" panose="02040503050406030204" pitchFamily="18" charset="0"/>
                        <a:cs typeface="David" panose="020E0502060401010101" pitchFamily="34" charset="-79"/>
                      </a:rPr>
                      <m:t>(</m:t>
                    </m:r>
                    <m:r>
                      <a:rPr lang="en-US" sz="2800" i="1">
                        <a:solidFill>
                          <a:srgbClr val="002060"/>
                        </a:solidFill>
                        <a:latin typeface="Cambria Math" panose="02040503050406030204" pitchFamily="18" charset="0"/>
                        <a:cs typeface="David" panose="020E0502060401010101" pitchFamily="34" charset="-79"/>
                      </a:rPr>
                      <m:t>001</m:t>
                    </m:r>
                    <m:r>
                      <a:rPr lang="en-US" sz="2800" i="1">
                        <a:solidFill>
                          <a:srgbClr val="002060"/>
                        </a:solidFill>
                        <a:latin typeface="Cambria Math" panose="02040503050406030204" pitchFamily="18" charset="0"/>
                        <a:cs typeface="David" panose="020E0502060401010101" pitchFamily="34" charset="-79"/>
                      </a:rPr>
                      <m:t>)</m:t>
                    </m:r>
                  </m:oMath>
                </a14:m>
                <a:r>
                  <a:rPr lang="en-US" sz="2800" dirty="0">
                    <a:solidFill>
                      <a:srgbClr val="002060"/>
                    </a:solidFill>
                    <a:latin typeface="David" panose="020E0502060401010101" pitchFamily="34" charset="-79"/>
                    <a:cs typeface="David" panose="020E0502060401010101" pitchFamily="34" charset="-79"/>
                  </a:rPr>
                  <a:t> plane </a:t>
                </a:r>
              </a:p>
              <a:p>
                <a:pPr algn="l" rtl="0">
                  <a:buClr>
                    <a:srgbClr val="002060"/>
                  </a:buClr>
                </a:pPr>
                <a14:m>
                  <m:oMath xmlns:m="http://schemas.openxmlformats.org/officeDocument/2006/math">
                    <m:r>
                      <a:rPr lang="en-US" sz="2800" b="0" i="1" smtClean="0">
                        <a:solidFill>
                          <a:srgbClr val="002060"/>
                        </a:solidFill>
                        <a:latin typeface="Cambria Math" panose="02040503050406030204" pitchFamily="18" charset="0"/>
                      </a:rPr>
                      <m:t>𝑀</m:t>
                    </m:r>
                    <m:d>
                      <m:dPr>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𝑧</m:t>
                        </m:r>
                      </m:e>
                    </m:d>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𝑎𝑛𝑑</m:t>
                    </m:r>
                    <m:r>
                      <a:rPr lang="en-US" sz="2800" b="0" i="1" smtClean="0">
                        <a:solidFill>
                          <a:srgbClr val="002060"/>
                        </a:solidFill>
                        <a:latin typeface="Cambria Math" panose="02040503050406030204" pitchFamily="18" charset="0"/>
                      </a:rPr>
                      <m:t> </m:t>
                    </m:r>
                    <m:r>
                      <a:rPr lang="en-US" sz="2800" i="1">
                        <a:solidFill>
                          <a:srgbClr val="002060"/>
                        </a:solidFill>
                        <a:latin typeface="Cambria Math" panose="02040503050406030204" pitchFamily="18" charset="0"/>
                      </a:rPr>
                      <m:t>𝐶𝐴</m:t>
                    </m:r>
                    <m:d>
                      <m:dPr>
                        <m:ctrlPr>
                          <a:rPr lang="en-US" sz="2800" i="1">
                            <a:solidFill>
                              <a:srgbClr val="002060"/>
                            </a:solidFill>
                            <a:latin typeface="Cambria Math" panose="02040503050406030204" pitchFamily="18" charset="0"/>
                          </a:rPr>
                        </m:ctrlPr>
                      </m:dPr>
                      <m:e>
                        <m:r>
                          <a:rPr lang="en-US" sz="2800" i="1">
                            <a:solidFill>
                              <a:srgbClr val="002060"/>
                            </a:solidFill>
                            <a:latin typeface="Cambria Math" panose="02040503050406030204" pitchFamily="18" charset="0"/>
                          </a:rPr>
                          <m:t>𝑧</m:t>
                        </m:r>
                      </m:e>
                    </m:d>
                  </m:oMath>
                </a14:m>
                <a:r>
                  <a:rPr lang="en-US" sz="2800" dirty="0">
                    <a:solidFill>
                      <a:srgbClr val="002060"/>
                    </a:solidFill>
                    <a:latin typeface="David" panose="020E0502060401010101" pitchFamily="34" charset="-79"/>
                    <a:cs typeface="David" panose="020E0502060401010101" pitchFamily="34" charset="-79"/>
                  </a:rPr>
                  <a:t> - </a:t>
                </a:r>
                <a:r>
                  <a:rPr lang="en-US" sz="2800" dirty="0" smtClean="0">
                    <a:solidFill>
                      <a:srgbClr val="002060"/>
                    </a:solidFill>
                    <a:latin typeface="David" panose="020E0502060401010101" pitchFamily="34" charset="-79"/>
                    <a:cs typeface="David" panose="020E0502060401010101" pitchFamily="34" charset="-79"/>
                  </a:rPr>
                  <a:t>depend </a:t>
                </a:r>
                <a:r>
                  <a:rPr lang="en-US" sz="2800" dirty="0">
                    <a:solidFill>
                      <a:srgbClr val="002060"/>
                    </a:solidFill>
                    <a:latin typeface="David" panose="020E0502060401010101" pitchFamily="34" charset="-79"/>
                    <a:cs typeface="David" panose="020E0502060401010101" pitchFamily="34" charset="-79"/>
                  </a:rPr>
                  <a:t>only on the z coordinate</a:t>
                </a:r>
              </a:p>
              <a:p>
                <a:pPr marL="45720" indent="0" algn="l" rtl="0">
                  <a:lnSpc>
                    <a:spcPct val="100000"/>
                  </a:lnSpc>
                  <a:buNone/>
                </a:pPr>
                <a:endParaRPr lang="en-US" sz="2800" dirty="0" smtClean="0">
                  <a:solidFill>
                    <a:srgbClr val="002060"/>
                  </a:solidFill>
                  <a:latin typeface="David" panose="020E0502060401010101" pitchFamily="34" charset="-79"/>
                  <a:cs typeface="David" panose="020E0502060401010101" pitchFamily="34" charset="-79"/>
                </a:endParaRPr>
              </a:p>
            </p:txBody>
          </p:sp>
        </mc:Choice>
        <mc:Fallback xmlns="">
          <p:sp>
            <p:nvSpPr>
              <p:cNvPr id="16" name="Content Placeholder 2"/>
              <p:cNvSpPr>
                <a:spLocks noGrp="1" noRot="1" noChangeAspect="1" noMove="1" noResize="1" noEditPoints="1" noAdjustHandles="1" noChangeArrowheads="1" noChangeShapeType="1" noTextEdit="1"/>
              </p:cNvSpPr>
              <p:nvPr>
                <p:ph idx="1"/>
              </p:nvPr>
            </p:nvSpPr>
            <p:spPr>
              <a:xfrm>
                <a:off x="1199919" y="1681664"/>
                <a:ext cx="10936661" cy="4921141"/>
              </a:xfrm>
              <a:blipFill>
                <a:blip r:embed="rId3"/>
                <a:stretch>
                  <a:fillRect l="-390" t="-210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23</a:t>
            </a:fld>
            <a:endParaRPr lang="he-IL" dirty="0"/>
          </a:p>
        </p:txBody>
      </p:sp>
      <p:sp>
        <p:nvSpPr>
          <p:cNvPr id="14" name="Content Placeholder 2"/>
          <p:cNvSpPr txBox="1">
            <a:spLocks/>
          </p:cNvSpPr>
          <p:nvPr/>
        </p:nvSpPr>
        <p:spPr>
          <a:xfrm>
            <a:off x="867412" y="777301"/>
            <a:ext cx="10576443" cy="735333"/>
          </a:xfrm>
          <a:prstGeom prst="rect">
            <a:avLst/>
          </a:prstGeom>
        </p:spPr>
        <p:txBody>
          <a:bodyPr vert="horz" lIns="91440" tIns="45720" rIns="91440" bIns="45720" rtlCol="0">
            <a:normAutofit lnSpcReduction="10000"/>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r>
              <a:rPr lang="en-US" sz="4800" u="sng" dirty="0" smtClean="0">
                <a:solidFill>
                  <a:srgbClr val="CC9B00"/>
                </a:solidFill>
                <a:latin typeface="David" panose="020E0502060401010101" pitchFamily="34" charset="-79"/>
                <a:cs typeface="David" panose="020E0502060401010101" pitchFamily="34" charset="-79"/>
              </a:rPr>
              <a:t>Average atomic density &amp; Cleaving ability</a:t>
            </a:r>
            <a:endParaRPr lang="en-US" sz="3200" b="1" dirty="0">
              <a:solidFill>
                <a:srgbClr val="CC9B00"/>
              </a:solidFill>
              <a:latin typeface="David" panose="020E0502060401010101" pitchFamily="34" charset="-79"/>
              <a:cs typeface="David" panose="020E0502060401010101" pitchFamily="34" charset="-79"/>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5199" t="18990" r="25198" b="19192"/>
          <a:stretch/>
        </p:blipFill>
        <p:spPr>
          <a:xfrm>
            <a:off x="2046927" y="3770769"/>
            <a:ext cx="3557646" cy="2520000"/>
          </a:xfrm>
          <a:prstGeom prst="rect">
            <a:avLst/>
          </a:prstGeom>
        </p:spPr>
      </p:pic>
      <p:grpSp>
        <p:nvGrpSpPr>
          <p:cNvPr id="6" name="Group 5"/>
          <p:cNvGrpSpPr/>
          <p:nvPr/>
        </p:nvGrpSpPr>
        <p:grpSpPr>
          <a:xfrm>
            <a:off x="225753" y="5076071"/>
            <a:ext cx="1825255" cy="1357375"/>
            <a:chOff x="9852853" y="4529619"/>
            <a:chExt cx="1825255" cy="1357375"/>
          </a:xfrm>
        </p:grpSpPr>
        <p:grpSp>
          <p:nvGrpSpPr>
            <p:cNvPr id="7" name="Group 6"/>
            <p:cNvGrpSpPr/>
            <p:nvPr/>
          </p:nvGrpSpPr>
          <p:grpSpPr>
            <a:xfrm>
              <a:off x="10237411" y="4882112"/>
              <a:ext cx="1011289" cy="640376"/>
              <a:chOff x="10289716" y="5222250"/>
              <a:chExt cx="1011289" cy="640376"/>
            </a:xfrm>
          </p:grpSpPr>
          <p:cxnSp>
            <p:nvCxnSpPr>
              <p:cNvPr id="11" name="Straight Arrow Connector 10"/>
              <p:cNvCxnSpPr/>
              <p:nvPr/>
            </p:nvCxnSpPr>
            <p:spPr>
              <a:xfrm>
                <a:off x="10761005" y="5756079"/>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9300000">
                <a:off x="10289716" y="5862626"/>
                <a:ext cx="50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a:off x="10497172" y="5492250"/>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9852853" y="5486884"/>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𝒙</m:t>
                        </m:r>
                      </m:oMath>
                    </m:oMathPara>
                  </a14:m>
                  <a:endParaRPr lang="en-US" sz="2000" b="1"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852853" y="5486884"/>
                  <a:ext cx="58189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445464" y="4529619"/>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𝒛</m:t>
                        </m:r>
                      </m:oMath>
                    </m:oMathPara>
                  </a14:m>
                  <a:endParaRPr lang="en-US" sz="2000" b="1"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445464" y="4529619"/>
                  <a:ext cx="581891"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096217" y="5208202"/>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𝒚</m:t>
                        </m:r>
                      </m:oMath>
                    </m:oMathPara>
                  </a14:m>
                  <a:endParaRPr lang="en-US" sz="2000" b="1"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096217" y="5208202"/>
                  <a:ext cx="581891" cy="400110"/>
                </a:xfrm>
                <a:prstGeom prst="rect">
                  <a:avLst/>
                </a:prstGeom>
                <a:blipFill>
                  <a:blip r:embed="rId7"/>
                  <a:stretch>
                    <a:fillRect b="-7576"/>
                  </a:stretch>
                </a:blipFill>
              </p:spPr>
              <p:txBody>
                <a:bodyPr/>
                <a:lstStyle/>
                <a:p>
                  <a:r>
                    <a:rPr lang="en-US">
                      <a:noFill/>
                    </a:rPr>
                    <a:t> </a:t>
                  </a:r>
                </a:p>
              </p:txBody>
            </p:sp>
          </mc:Fallback>
        </mc:AlternateContent>
      </p:grpSp>
      <p:sp>
        <p:nvSpPr>
          <p:cNvPr id="15" name="Parallelogram 14"/>
          <p:cNvSpPr/>
          <p:nvPr/>
        </p:nvSpPr>
        <p:spPr>
          <a:xfrm>
            <a:off x="7430808" y="4068477"/>
            <a:ext cx="2628000" cy="1980000"/>
          </a:xfrm>
          <a:prstGeom prst="parallelogram">
            <a:avLst/>
          </a:prstGeom>
          <a:solidFill>
            <a:srgbClr val="CC0066">
              <a:alpha val="65098"/>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58151" y="4752477"/>
            <a:ext cx="612000" cy="612000"/>
          </a:xfrm>
          <a:prstGeom prst="ellipse">
            <a:avLst/>
          </a:prstGeom>
          <a:gradFill flip="none" rotWithShape="1">
            <a:gsLst>
              <a:gs pos="0">
                <a:srgbClr val="003296">
                  <a:shade val="30000"/>
                  <a:satMod val="115000"/>
                </a:srgbClr>
              </a:gs>
              <a:gs pos="50000">
                <a:srgbClr val="003296">
                  <a:shade val="67500"/>
                  <a:satMod val="115000"/>
                </a:srgbClr>
              </a:gs>
              <a:gs pos="100000">
                <a:srgbClr val="003296">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569891" y="5768509"/>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569891" y="5301821"/>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69894" y="3922634"/>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569893" y="4371538"/>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5569892" y="4844492"/>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24" name="Right Arrow 23"/>
          <p:cNvSpPr/>
          <p:nvPr/>
        </p:nvSpPr>
        <p:spPr>
          <a:xfrm>
            <a:off x="6212491" y="5810936"/>
            <a:ext cx="900000" cy="3240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508016" y="4752477"/>
            <a:ext cx="612000" cy="612000"/>
          </a:xfrm>
          <a:prstGeom prst="ellipse">
            <a:avLst/>
          </a:prstGeom>
          <a:gradFill flip="none" rotWithShape="1">
            <a:gsLst>
              <a:gs pos="0">
                <a:srgbClr val="003296">
                  <a:shade val="30000"/>
                  <a:satMod val="115000"/>
                </a:srgbClr>
              </a:gs>
              <a:gs pos="50000">
                <a:srgbClr val="003296">
                  <a:shade val="67500"/>
                  <a:satMod val="115000"/>
                </a:srgbClr>
              </a:gs>
              <a:gs pos="100000">
                <a:srgbClr val="003296">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1131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p:cNvSpPr>
                <a:spLocks noGrp="1"/>
              </p:cNvSpPr>
              <p:nvPr>
                <p:ph idx="1"/>
              </p:nvPr>
            </p:nvSpPr>
            <p:spPr>
              <a:xfrm>
                <a:off x="1199919" y="1681664"/>
                <a:ext cx="10936661" cy="4921141"/>
              </a:xfrm>
            </p:spPr>
            <p:txBody>
              <a:bodyPr>
                <a:noAutofit/>
              </a:bodyPr>
              <a:lstStyle/>
              <a:p>
                <a:pPr algn="l" rtl="0">
                  <a:spcBef>
                    <a:spcPts val="1800"/>
                  </a:spcBef>
                  <a:spcAft>
                    <a:spcPts val="600"/>
                  </a:spcAft>
                  <a:buClr>
                    <a:srgbClr val="002060"/>
                  </a:buClr>
                </a:pPr>
                <a14:m>
                  <m:oMath xmlns:m="http://schemas.openxmlformats.org/officeDocument/2006/math">
                    <m:r>
                      <a:rPr lang="en-US" sz="2800" i="1" dirty="0">
                        <a:solidFill>
                          <a:schemeClr val="accent1">
                            <a:lumMod val="50000"/>
                          </a:schemeClr>
                        </a:solidFill>
                        <a:latin typeface="Cambria Math" panose="02040503050406030204" pitchFamily="18" charset="0"/>
                        <a:ea typeface="Cambria Math" panose="02040503050406030204" pitchFamily="18" charset="0"/>
                        <a:cs typeface="David" panose="020E0502060401010101" pitchFamily="34" charset="-79"/>
                      </a:rPr>
                      <m:t>𝛼</m:t>
                    </m:r>
                  </m:oMath>
                </a14:m>
                <a:r>
                  <a:rPr lang="en-US" sz="2800" dirty="0">
                    <a:solidFill>
                      <a:srgbClr val="002060"/>
                    </a:solidFill>
                    <a:latin typeface="David" panose="020E0502060401010101" pitchFamily="34" charset="-79"/>
                    <a:cs typeface="David" panose="020E0502060401010101" pitchFamily="34" charset="-79"/>
                  </a:rPr>
                  <a:t>-SiO</a:t>
                </a:r>
                <a:r>
                  <a:rPr lang="en-US" sz="1600" dirty="0">
                    <a:solidFill>
                      <a:srgbClr val="002060"/>
                    </a:solidFill>
                    <a:latin typeface="David" panose="020E0502060401010101" pitchFamily="34" charset="-79"/>
                    <a:cs typeface="David" panose="020E0502060401010101" pitchFamily="34" charset="-79"/>
                  </a:rPr>
                  <a:t>2</a:t>
                </a:r>
                <a:r>
                  <a:rPr lang="en-US" sz="2800" baseline="-25000" dirty="0">
                    <a:solidFill>
                      <a:srgbClr val="002060"/>
                    </a:solidFill>
                    <a:latin typeface="David" panose="020E0502060401010101" pitchFamily="34" charset="-79"/>
                    <a:cs typeface="David" panose="020E0502060401010101" pitchFamily="34" charset="-79"/>
                  </a:rPr>
                  <a:t> </a:t>
                </a:r>
                <a:r>
                  <a:rPr lang="en-US" sz="2800" dirty="0">
                    <a:solidFill>
                      <a:srgbClr val="002060"/>
                    </a:solidFill>
                    <a:latin typeface="David" panose="020E0502060401010101" pitchFamily="34" charset="-79"/>
                    <a:cs typeface="David" panose="020E0502060401010101" pitchFamily="34" charset="-79"/>
                  </a:rPr>
                  <a:t>unit cell divided to 5 sections along the z axis</a:t>
                </a:r>
              </a:p>
              <a:p>
                <a:pPr algn="l" rtl="0">
                  <a:spcAft>
                    <a:spcPts val="600"/>
                  </a:spcAft>
                  <a:buClr>
                    <a:srgbClr val="002060"/>
                  </a:buClr>
                </a:pPr>
                <a:r>
                  <a:rPr lang="en-US" sz="2800" dirty="0" smtClean="0">
                    <a:solidFill>
                      <a:srgbClr val="002060"/>
                    </a:solidFill>
                    <a:latin typeface="David" panose="020E0502060401010101" pitchFamily="34" charset="-79"/>
                    <a:cs typeface="David" panose="020E0502060401010101" pitchFamily="34" charset="-79"/>
                  </a:rPr>
                  <a:t>Each </a:t>
                </a:r>
                <a:r>
                  <a:rPr lang="en-US" sz="2800" dirty="0">
                    <a:solidFill>
                      <a:srgbClr val="002060"/>
                    </a:solidFill>
                    <a:latin typeface="David" panose="020E0502060401010101" pitchFamily="34" charset="-79"/>
                    <a:cs typeface="David" panose="020E0502060401010101" pitchFamily="34" charset="-79"/>
                  </a:rPr>
                  <a:t>section is a plane parallel to </a:t>
                </a:r>
                <a14:m>
                  <m:oMath xmlns:m="http://schemas.openxmlformats.org/officeDocument/2006/math">
                    <m:r>
                      <a:rPr lang="en-US" sz="2800" i="1">
                        <a:solidFill>
                          <a:srgbClr val="002060"/>
                        </a:solidFill>
                        <a:latin typeface="Cambria Math" panose="02040503050406030204" pitchFamily="18" charset="0"/>
                        <a:cs typeface="David" panose="020E0502060401010101" pitchFamily="34" charset="-79"/>
                      </a:rPr>
                      <m:t>(</m:t>
                    </m:r>
                    <m:r>
                      <a:rPr lang="en-US" sz="2800" i="1">
                        <a:solidFill>
                          <a:srgbClr val="002060"/>
                        </a:solidFill>
                        <a:latin typeface="Cambria Math" panose="02040503050406030204" pitchFamily="18" charset="0"/>
                        <a:cs typeface="David" panose="020E0502060401010101" pitchFamily="34" charset="-79"/>
                      </a:rPr>
                      <m:t>001</m:t>
                    </m:r>
                    <m:r>
                      <a:rPr lang="en-US" sz="2800" i="1">
                        <a:solidFill>
                          <a:srgbClr val="002060"/>
                        </a:solidFill>
                        <a:latin typeface="Cambria Math" panose="02040503050406030204" pitchFamily="18" charset="0"/>
                        <a:cs typeface="David" panose="020E0502060401010101" pitchFamily="34" charset="-79"/>
                      </a:rPr>
                      <m:t>)</m:t>
                    </m:r>
                  </m:oMath>
                </a14:m>
                <a:r>
                  <a:rPr lang="en-US" sz="2800" dirty="0">
                    <a:solidFill>
                      <a:srgbClr val="002060"/>
                    </a:solidFill>
                    <a:latin typeface="David" panose="020E0502060401010101" pitchFamily="34" charset="-79"/>
                    <a:cs typeface="David" panose="020E0502060401010101" pitchFamily="34" charset="-79"/>
                  </a:rPr>
                  <a:t> plane </a:t>
                </a:r>
              </a:p>
              <a:p>
                <a:pPr algn="l" rtl="0">
                  <a:buClr>
                    <a:srgbClr val="002060"/>
                  </a:buClr>
                </a:pPr>
                <a14:m>
                  <m:oMath xmlns:m="http://schemas.openxmlformats.org/officeDocument/2006/math">
                    <m:r>
                      <a:rPr lang="en-US" sz="2800" b="0" i="1" smtClean="0">
                        <a:solidFill>
                          <a:srgbClr val="002060"/>
                        </a:solidFill>
                        <a:latin typeface="Cambria Math" panose="02040503050406030204" pitchFamily="18" charset="0"/>
                      </a:rPr>
                      <m:t>𝑀</m:t>
                    </m:r>
                    <m:d>
                      <m:dPr>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𝑧</m:t>
                        </m:r>
                      </m:e>
                    </m:d>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𝑎𝑛𝑑</m:t>
                    </m:r>
                    <m:r>
                      <a:rPr lang="en-US" sz="2800" b="0" i="1" smtClean="0">
                        <a:solidFill>
                          <a:srgbClr val="002060"/>
                        </a:solidFill>
                        <a:latin typeface="Cambria Math" panose="02040503050406030204" pitchFamily="18" charset="0"/>
                      </a:rPr>
                      <m:t> </m:t>
                    </m:r>
                    <m:r>
                      <a:rPr lang="en-US" sz="2800" i="1">
                        <a:solidFill>
                          <a:srgbClr val="002060"/>
                        </a:solidFill>
                        <a:latin typeface="Cambria Math" panose="02040503050406030204" pitchFamily="18" charset="0"/>
                      </a:rPr>
                      <m:t>𝐶𝐴</m:t>
                    </m:r>
                    <m:d>
                      <m:dPr>
                        <m:ctrlPr>
                          <a:rPr lang="en-US" sz="2800" i="1">
                            <a:solidFill>
                              <a:srgbClr val="002060"/>
                            </a:solidFill>
                            <a:latin typeface="Cambria Math" panose="02040503050406030204" pitchFamily="18" charset="0"/>
                          </a:rPr>
                        </m:ctrlPr>
                      </m:dPr>
                      <m:e>
                        <m:r>
                          <a:rPr lang="en-US" sz="2800" i="1">
                            <a:solidFill>
                              <a:srgbClr val="002060"/>
                            </a:solidFill>
                            <a:latin typeface="Cambria Math" panose="02040503050406030204" pitchFamily="18" charset="0"/>
                          </a:rPr>
                          <m:t>𝑧</m:t>
                        </m:r>
                      </m:e>
                    </m:d>
                  </m:oMath>
                </a14:m>
                <a:r>
                  <a:rPr lang="en-US" sz="2800" dirty="0">
                    <a:solidFill>
                      <a:srgbClr val="002060"/>
                    </a:solidFill>
                    <a:latin typeface="David" panose="020E0502060401010101" pitchFamily="34" charset="-79"/>
                    <a:cs typeface="David" panose="020E0502060401010101" pitchFamily="34" charset="-79"/>
                  </a:rPr>
                  <a:t> - </a:t>
                </a:r>
                <a:r>
                  <a:rPr lang="en-US" sz="2800" dirty="0" smtClean="0">
                    <a:solidFill>
                      <a:srgbClr val="002060"/>
                    </a:solidFill>
                    <a:latin typeface="David" panose="020E0502060401010101" pitchFamily="34" charset="-79"/>
                    <a:cs typeface="David" panose="020E0502060401010101" pitchFamily="34" charset="-79"/>
                  </a:rPr>
                  <a:t>depend </a:t>
                </a:r>
                <a:r>
                  <a:rPr lang="en-US" sz="2800" dirty="0">
                    <a:solidFill>
                      <a:srgbClr val="002060"/>
                    </a:solidFill>
                    <a:latin typeface="David" panose="020E0502060401010101" pitchFamily="34" charset="-79"/>
                    <a:cs typeface="David" panose="020E0502060401010101" pitchFamily="34" charset="-79"/>
                  </a:rPr>
                  <a:t>only on the z coordinate</a:t>
                </a:r>
              </a:p>
              <a:p>
                <a:pPr marL="45720" indent="0" algn="l" rtl="0">
                  <a:lnSpc>
                    <a:spcPct val="100000"/>
                  </a:lnSpc>
                  <a:buNone/>
                </a:pPr>
                <a:endParaRPr lang="en-US" sz="2800" dirty="0" smtClean="0">
                  <a:solidFill>
                    <a:srgbClr val="002060"/>
                  </a:solidFill>
                  <a:latin typeface="David" panose="020E0502060401010101" pitchFamily="34" charset="-79"/>
                  <a:cs typeface="David" panose="020E0502060401010101" pitchFamily="34" charset="-79"/>
                </a:endParaRPr>
              </a:p>
            </p:txBody>
          </p:sp>
        </mc:Choice>
        <mc:Fallback xmlns="">
          <p:sp>
            <p:nvSpPr>
              <p:cNvPr id="16" name="Content Placeholder 2"/>
              <p:cNvSpPr>
                <a:spLocks noGrp="1" noRot="1" noChangeAspect="1" noMove="1" noResize="1" noEditPoints="1" noAdjustHandles="1" noChangeArrowheads="1" noChangeShapeType="1" noTextEdit="1"/>
              </p:cNvSpPr>
              <p:nvPr>
                <p:ph idx="1"/>
              </p:nvPr>
            </p:nvSpPr>
            <p:spPr>
              <a:xfrm>
                <a:off x="1199919" y="1681664"/>
                <a:ext cx="10936661" cy="4921141"/>
              </a:xfrm>
              <a:blipFill>
                <a:blip r:embed="rId3"/>
                <a:stretch>
                  <a:fillRect l="-390" t="-210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24</a:t>
            </a:fld>
            <a:endParaRPr lang="he-IL" dirty="0"/>
          </a:p>
        </p:txBody>
      </p:sp>
      <p:sp>
        <p:nvSpPr>
          <p:cNvPr id="14" name="Content Placeholder 2"/>
          <p:cNvSpPr txBox="1">
            <a:spLocks/>
          </p:cNvSpPr>
          <p:nvPr/>
        </p:nvSpPr>
        <p:spPr>
          <a:xfrm>
            <a:off x="867412" y="777301"/>
            <a:ext cx="10576443" cy="735333"/>
          </a:xfrm>
          <a:prstGeom prst="rect">
            <a:avLst/>
          </a:prstGeom>
        </p:spPr>
        <p:txBody>
          <a:bodyPr vert="horz" lIns="91440" tIns="45720" rIns="91440" bIns="45720" rtlCol="0">
            <a:normAutofit lnSpcReduction="10000"/>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r>
              <a:rPr lang="en-US" sz="4800" u="sng" dirty="0" smtClean="0">
                <a:solidFill>
                  <a:srgbClr val="CC9B00"/>
                </a:solidFill>
                <a:latin typeface="David" panose="020E0502060401010101" pitchFamily="34" charset="-79"/>
                <a:cs typeface="David" panose="020E0502060401010101" pitchFamily="34" charset="-79"/>
              </a:rPr>
              <a:t>Average atomic density &amp; Cleaving ability</a:t>
            </a:r>
            <a:endParaRPr lang="en-US" sz="3200" b="1" dirty="0">
              <a:solidFill>
                <a:srgbClr val="CC9B00"/>
              </a:solidFill>
              <a:latin typeface="David" panose="020E0502060401010101" pitchFamily="34" charset="-79"/>
              <a:cs typeface="David" panose="020E0502060401010101" pitchFamily="34" charset="-79"/>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5199" t="18990" r="25198" b="19192"/>
          <a:stretch/>
        </p:blipFill>
        <p:spPr>
          <a:xfrm>
            <a:off x="2046927" y="3770769"/>
            <a:ext cx="3557646" cy="2520000"/>
          </a:xfrm>
          <a:prstGeom prst="rect">
            <a:avLst/>
          </a:prstGeom>
        </p:spPr>
      </p:pic>
      <p:grpSp>
        <p:nvGrpSpPr>
          <p:cNvPr id="6" name="Group 5"/>
          <p:cNvGrpSpPr/>
          <p:nvPr/>
        </p:nvGrpSpPr>
        <p:grpSpPr>
          <a:xfrm>
            <a:off x="225753" y="5076071"/>
            <a:ext cx="1825255" cy="1357375"/>
            <a:chOff x="9852853" y="4529619"/>
            <a:chExt cx="1825255" cy="1357375"/>
          </a:xfrm>
        </p:grpSpPr>
        <p:grpSp>
          <p:nvGrpSpPr>
            <p:cNvPr id="7" name="Group 6"/>
            <p:cNvGrpSpPr/>
            <p:nvPr/>
          </p:nvGrpSpPr>
          <p:grpSpPr>
            <a:xfrm>
              <a:off x="10237411" y="4882112"/>
              <a:ext cx="1011289" cy="640376"/>
              <a:chOff x="10289716" y="5222250"/>
              <a:chExt cx="1011289" cy="640376"/>
            </a:xfrm>
          </p:grpSpPr>
          <p:cxnSp>
            <p:nvCxnSpPr>
              <p:cNvPr id="11" name="Straight Arrow Connector 10"/>
              <p:cNvCxnSpPr/>
              <p:nvPr/>
            </p:nvCxnSpPr>
            <p:spPr>
              <a:xfrm>
                <a:off x="10761005" y="5756079"/>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9300000">
                <a:off x="10289716" y="5862626"/>
                <a:ext cx="50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a:off x="10497172" y="5492250"/>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9852853" y="5486884"/>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𝒙</m:t>
                        </m:r>
                      </m:oMath>
                    </m:oMathPara>
                  </a14:m>
                  <a:endParaRPr lang="en-US" sz="2000" b="1"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852853" y="5486884"/>
                  <a:ext cx="58189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445464" y="4529619"/>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𝒛</m:t>
                        </m:r>
                      </m:oMath>
                    </m:oMathPara>
                  </a14:m>
                  <a:endParaRPr lang="en-US" sz="2000" b="1"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445464" y="4529619"/>
                  <a:ext cx="581891"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096217" y="5208202"/>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𝒚</m:t>
                        </m:r>
                      </m:oMath>
                    </m:oMathPara>
                  </a14:m>
                  <a:endParaRPr lang="en-US" sz="2000" b="1"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096217" y="5208202"/>
                  <a:ext cx="581891" cy="400110"/>
                </a:xfrm>
                <a:prstGeom prst="rect">
                  <a:avLst/>
                </a:prstGeom>
                <a:blipFill>
                  <a:blip r:embed="rId7"/>
                  <a:stretch>
                    <a:fillRect b="-7576"/>
                  </a:stretch>
                </a:blipFill>
              </p:spPr>
              <p:txBody>
                <a:bodyPr/>
                <a:lstStyle/>
                <a:p>
                  <a:r>
                    <a:rPr lang="en-US">
                      <a:noFill/>
                    </a:rPr>
                    <a:t> </a:t>
                  </a:r>
                </a:p>
              </p:txBody>
            </p:sp>
          </mc:Fallback>
        </mc:AlternateContent>
      </p:grpSp>
      <p:sp>
        <p:nvSpPr>
          <p:cNvPr id="15" name="Parallelogram 14"/>
          <p:cNvSpPr/>
          <p:nvPr/>
        </p:nvSpPr>
        <p:spPr>
          <a:xfrm>
            <a:off x="7430808" y="4068477"/>
            <a:ext cx="2628000" cy="1980000"/>
          </a:xfrm>
          <a:prstGeom prst="parallelogram">
            <a:avLst/>
          </a:prstGeom>
          <a:solidFill>
            <a:srgbClr val="CC0066">
              <a:alpha val="65098"/>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492808" y="4778769"/>
            <a:ext cx="504000" cy="504000"/>
          </a:xfrm>
          <a:prstGeom prst="ellipse">
            <a:avLst/>
          </a:prstGeom>
          <a:gradFill flip="none" rotWithShape="1">
            <a:gsLst>
              <a:gs pos="0">
                <a:srgbClr val="003296">
                  <a:shade val="30000"/>
                  <a:satMod val="115000"/>
                </a:srgbClr>
              </a:gs>
              <a:gs pos="50000">
                <a:srgbClr val="003296">
                  <a:shade val="67500"/>
                  <a:satMod val="115000"/>
                </a:srgbClr>
              </a:gs>
              <a:gs pos="100000">
                <a:srgbClr val="003296">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237140" y="4864547"/>
            <a:ext cx="360000" cy="3600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569891" y="5768509"/>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569891" y="5301821"/>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69894" y="3922634"/>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569893" y="4371538"/>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5569892" y="4844492"/>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24" name="Right Arrow 23"/>
          <p:cNvSpPr/>
          <p:nvPr/>
        </p:nvSpPr>
        <p:spPr>
          <a:xfrm>
            <a:off x="6212491" y="5339876"/>
            <a:ext cx="900000" cy="3240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19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p:cNvSpPr>
                <a:spLocks noGrp="1"/>
              </p:cNvSpPr>
              <p:nvPr>
                <p:ph idx="1"/>
              </p:nvPr>
            </p:nvSpPr>
            <p:spPr>
              <a:xfrm>
                <a:off x="1199919" y="1681664"/>
                <a:ext cx="10936661" cy="4921141"/>
              </a:xfrm>
            </p:spPr>
            <p:txBody>
              <a:bodyPr>
                <a:noAutofit/>
              </a:bodyPr>
              <a:lstStyle/>
              <a:p>
                <a:pPr algn="l" rtl="0">
                  <a:spcBef>
                    <a:spcPts val="1800"/>
                  </a:spcBef>
                  <a:spcAft>
                    <a:spcPts val="600"/>
                  </a:spcAft>
                  <a:buClr>
                    <a:srgbClr val="002060"/>
                  </a:buClr>
                </a:pPr>
                <a14:m>
                  <m:oMath xmlns:m="http://schemas.openxmlformats.org/officeDocument/2006/math">
                    <m:r>
                      <a:rPr lang="en-US" sz="2800" i="1" dirty="0">
                        <a:solidFill>
                          <a:schemeClr val="accent1">
                            <a:lumMod val="50000"/>
                          </a:schemeClr>
                        </a:solidFill>
                        <a:latin typeface="Cambria Math" panose="02040503050406030204" pitchFamily="18" charset="0"/>
                        <a:ea typeface="Cambria Math" panose="02040503050406030204" pitchFamily="18" charset="0"/>
                        <a:cs typeface="David" panose="020E0502060401010101" pitchFamily="34" charset="-79"/>
                      </a:rPr>
                      <m:t>𝛼</m:t>
                    </m:r>
                  </m:oMath>
                </a14:m>
                <a:r>
                  <a:rPr lang="en-US" sz="2800" dirty="0">
                    <a:solidFill>
                      <a:srgbClr val="002060"/>
                    </a:solidFill>
                    <a:latin typeface="David" panose="020E0502060401010101" pitchFamily="34" charset="-79"/>
                    <a:cs typeface="David" panose="020E0502060401010101" pitchFamily="34" charset="-79"/>
                  </a:rPr>
                  <a:t>-SiO</a:t>
                </a:r>
                <a:r>
                  <a:rPr lang="en-US" sz="1600" dirty="0">
                    <a:solidFill>
                      <a:srgbClr val="002060"/>
                    </a:solidFill>
                    <a:latin typeface="David" panose="020E0502060401010101" pitchFamily="34" charset="-79"/>
                    <a:cs typeface="David" panose="020E0502060401010101" pitchFamily="34" charset="-79"/>
                  </a:rPr>
                  <a:t>2</a:t>
                </a:r>
                <a:r>
                  <a:rPr lang="en-US" sz="2800" baseline="-25000" dirty="0">
                    <a:solidFill>
                      <a:srgbClr val="002060"/>
                    </a:solidFill>
                    <a:latin typeface="David" panose="020E0502060401010101" pitchFamily="34" charset="-79"/>
                    <a:cs typeface="David" panose="020E0502060401010101" pitchFamily="34" charset="-79"/>
                  </a:rPr>
                  <a:t> </a:t>
                </a:r>
                <a:r>
                  <a:rPr lang="en-US" sz="2800" dirty="0">
                    <a:solidFill>
                      <a:srgbClr val="002060"/>
                    </a:solidFill>
                    <a:latin typeface="David" panose="020E0502060401010101" pitchFamily="34" charset="-79"/>
                    <a:cs typeface="David" panose="020E0502060401010101" pitchFamily="34" charset="-79"/>
                  </a:rPr>
                  <a:t>unit cell divided to 5 sections along the z axis</a:t>
                </a:r>
              </a:p>
              <a:p>
                <a:pPr algn="l" rtl="0">
                  <a:spcAft>
                    <a:spcPts val="600"/>
                  </a:spcAft>
                  <a:buClr>
                    <a:srgbClr val="002060"/>
                  </a:buClr>
                </a:pPr>
                <a:r>
                  <a:rPr lang="en-US" sz="2800" dirty="0" smtClean="0">
                    <a:solidFill>
                      <a:srgbClr val="002060"/>
                    </a:solidFill>
                    <a:latin typeface="David" panose="020E0502060401010101" pitchFamily="34" charset="-79"/>
                    <a:cs typeface="David" panose="020E0502060401010101" pitchFamily="34" charset="-79"/>
                  </a:rPr>
                  <a:t>Each </a:t>
                </a:r>
                <a:r>
                  <a:rPr lang="en-US" sz="2800" dirty="0">
                    <a:solidFill>
                      <a:srgbClr val="002060"/>
                    </a:solidFill>
                    <a:latin typeface="David" panose="020E0502060401010101" pitchFamily="34" charset="-79"/>
                    <a:cs typeface="David" panose="020E0502060401010101" pitchFamily="34" charset="-79"/>
                  </a:rPr>
                  <a:t>section is a plane parallel to </a:t>
                </a:r>
                <a14:m>
                  <m:oMath xmlns:m="http://schemas.openxmlformats.org/officeDocument/2006/math">
                    <m:r>
                      <a:rPr lang="en-US" sz="2800" i="1">
                        <a:solidFill>
                          <a:srgbClr val="002060"/>
                        </a:solidFill>
                        <a:latin typeface="Cambria Math" panose="02040503050406030204" pitchFamily="18" charset="0"/>
                        <a:cs typeface="David" panose="020E0502060401010101" pitchFamily="34" charset="-79"/>
                      </a:rPr>
                      <m:t>(</m:t>
                    </m:r>
                    <m:r>
                      <a:rPr lang="en-US" sz="2800" i="1">
                        <a:solidFill>
                          <a:srgbClr val="002060"/>
                        </a:solidFill>
                        <a:latin typeface="Cambria Math" panose="02040503050406030204" pitchFamily="18" charset="0"/>
                        <a:cs typeface="David" panose="020E0502060401010101" pitchFamily="34" charset="-79"/>
                      </a:rPr>
                      <m:t>001</m:t>
                    </m:r>
                    <m:r>
                      <a:rPr lang="en-US" sz="2800" i="1">
                        <a:solidFill>
                          <a:srgbClr val="002060"/>
                        </a:solidFill>
                        <a:latin typeface="Cambria Math" panose="02040503050406030204" pitchFamily="18" charset="0"/>
                        <a:cs typeface="David" panose="020E0502060401010101" pitchFamily="34" charset="-79"/>
                      </a:rPr>
                      <m:t>)</m:t>
                    </m:r>
                  </m:oMath>
                </a14:m>
                <a:r>
                  <a:rPr lang="en-US" sz="2800" dirty="0">
                    <a:solidFill>
                      <a:srgbClr val="002060"/>
                    </a:solidFill>
                    <a:latin typeface="David" panose="020E0502060401010101" pitchFamily="34" charset="-79"/>
                    <a:cs typeface="David" panose="020E0502060401010101" pitchFamily="34" charset="-79"/>
                  </a:rPr>
                  <a:t> plane </a:t>
                </a:r>
              </a:p>
              <a:p>
                <a:pPr algn="l" rtl="0">
                  <a:buClr>
                    <a:srgbClr val="002060"/>
                  </a:buClr>
                </a:pPr>
                <a14:m>
                  <m:oMath xmlns:m="http://schemas.openxmlformats.org/officeDocument/2006/math">
                    <m:r>
                      <a:rPr lang="en-US" sz="2800" b="0" i="1" smtClean="0">
                        <a:solidFill>
                          <a:srgbClr val="002060"/>
                        </a:solidFill>
                        <a:latin typeface="Cambria Math" panose="02040503050406030204" pitchFamily="18" charset="0"/>
                      </a:rPr>
                      <m:t>𝑀</m:t>
                    </m:r>
                    <m:d>
                      <m:dPr>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𝑧</m:t>
                        </m:r>
                      </m:e>
                    </m:d>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𝑎𝑛𝑑</m:t>
                    </m:r>
                    <m:r>
                      <a:rPr lang="en-US" sz="2800" b="0" i="1" smtClean="0">
                        <a:solidFill>
                          <a:srgbClr val="002060"/>
                        </a:solidFill>
                        <a:latin typeface="Cambria Math" panose="02040503050406030204" pitchFamily="18" charset="0"/>
                      </a:rPr>
                      <m:t> </m:t>
                    </m:r>
                    <m:r>
                      <a:rPr lang="en-US" sz="2800" i="1">
                        <a:solidFill>
                          <a:srgbClr val="002060"/>
                        </a:solidFill>
                        <a:latin typeface="Cambria Math" panose="02040503050406030204" pitchFamily="18" charset="0"/>
                      </a:rPr>
                      <m:t>𝐶𝐴</m:t>
                    </m:r>
                    <m:d>
                      <m:dPr>
                        <m:ctrlPr>
                          <a:rPr lang="en-US" sz="2800" i="1">
                            <a:solidFill>
                              <a:srgbClr val="002060"/>
                            </a:solidFill>
                            <a:latin typeface="Cambria Math" panose="02040503050406030204" pitchFamily="18" charset="0"/>
                          </a:rPr>
                        </m:ctrlPr>
                      </m:dPr>
                      <m:e>
                        <m:r>
                          <a:rPr lang="en-US" sz="2800" i="1">
                            <a:solidFill>
                              <a:srgbClr val="002060"/>
                            </a:solidFill>
                            <a:latin typeface="Cambria Math" panose="02040503050406030204" pitchFamily="18" charset="0"/>
                          </a:rPr>
                          <m:t>𝑧</m:t>
                        </m:r>
                      </m:e>
                    </m:d>
                  </m:oMath>
                </a14:m>
                <a:r>
                  <a:rPr lang="en-US" sz="2800" dirty="0">
                    <a:solidFill>
                      <a:srgbClr val="002060"/>
                    </a:solidFill>
                    <a:latin typeface="David" panose="020E0502060401010101" pitchFamily="34" charset="-79"/>
                    <a:cs typeface="David" panose="020E0502060401010101" pitchFamily="34" charset="-79"/>
                  </a:rPr>
                  <a:t> - </a:t>
                </a:r>
                <a:r>
                  <a:rPr lang="en-US" sz="2800" dirty="0" smtClean="0">
                    <a:solidFill>
                      <a:srgbClr val="002060"/>
                    </a:solidFill>
                    <a:latin typeface="David" panose="020E0502060401010101" pitchFamily="34" charset="-79"/>
                    <a:cs typeface="David" panose="020E0502060401010101" pitchFamily="34" charset="-79"/>
                  </a:rPr>
                  <a:t>depend </a:t>
                </a:r>
                <a:r>
                  <a:rPr lang="en-US" sz="2800" dirty="0">
                    <a:solidFill>
                      <a:srgbClr val="002060"/>
                    </a:solidFill>
                    <a:latin typeface="David" panose="020E0502060401010101" pitchFamily="34" charset="-79"/>
                    <a:cs typeface="David" panose="020E0502060401010101" pitchFamily="34" charset="-79"/>
                  </a:rPr>
                  <a:t>only on the z coordinate</a:t>
                </a:r>
              </a:p>
              <a:p>
                <a:pPr marL="45720" indent="0" algn="l" rtl="0">
                  <a:lnSpc>
                    <a:spcPct val="100000"/>
                  </a:lnSpc>
                  <a:buNone/>
                </a:pPr>
                <a:endParaRPr lang="en-US" sz="2800" dirty="0" smtClean="0">
                  <a:solidFill>
                    <a:srgbClr val="002060"/>
                  </a:solidFill>
                  <a:latin typeface="David" panose="020E0502060401010101" pitchFamily="34" charset="-79"/>
                  <a:cs typeface="David" panose="020E0502060401010101" pitchFamily="34" charset="-79"/>
                </a:endParaRPr>
              </a:p>
            </p:txBody>
          </p:sp>
        </mc:Choice>
        <mc:Fallback xmlns="">
          <p:sp>
            <p:nvSpPr>
              <p:cNvPr id="16" name="Content Placeholder 2"/>
              <p:cNvSpPr>
                <a:spLocks noGrp="1" noRot="1" noChangeAspect="1" noMove="1" noResize="1" noEditPoints="1" noAdjustHandles="1" noChangeArrowheads="1" noChangeShapeType="1" noTextEdit="1"/>
              </p:cNvSpPr>
              <p:nvPr>
                <p:ph idx="1"/>
              </p:nvPr>
            </p:nvSpPr>
            <p:spPr>
              <a:xfrm>
                <a:off x="1199919" y="1681664"/>
                <a:ext cx="10936661" cy="4921141"/>
              </a:xfrm>
              <a:blipFill>
                <a:blip r:embed="rId3"/>
                <a:stretch>
                  <a:fillRect l="-390" t="-210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25</a:t>
            </a:fld>
            <a:endParaRPr lang="he-IL" dirty="0"/>
          </a:p>
        </p:txBody>
      </p:sp>
      <p:sp>
        <p:nvSpPr>
          <p:cNvPr id="14" name="Content Placeholder 2"/>
          <p:cNvSpPr txBox="1">
            <a:spLocks/>
          </p:cNvSpPr>
          <p:nvPr/>
        </p:nvSpPr>
        <p:spPr>
          <a:xfrm>
            <a:off x="867412" y="777301"/>
            <a:ext cx="10576443" cy="735333"/>
          </a:xfrm>
          <a:prstGeom prst="rect">
            <a:avLst/>
          </a:prstGeom>
        </p:spPr>
        <p:txBody>
          <a:bodyPr vert="horz" lIns="91440" tIns="45720" rIns="91440" bIns="45720" rtlCol="0">
            <a:normAutofit lnSpcReduction="10000"/>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r>
              <a:rPr lang="en-US" sz="4800" u="sng" dirty="0" smtClean="0">
                <a:solidFill>
                  <a:srgbClr val="CC9B00"/>
                </a:solidFill>
                <a:latin typeface="David" panose="020E0502060401010101" pitchFamily="34" charset="-79"/>
                <a:cs typeface="David" panose="020E0502060401010101" pitchFamily="34" charset="-79"/>
              </a:rPr>
              <a:t>Average atomic density &amp; Cleaving ability</a:t>
            </a:r>
            <a:endParaRPr lang="en-US" sz="3200" b="1" dirty="0">
              <a:solidFill>
                <a:srgbClr val="CC9B00"/>
              </a:solidFill>
              <a:latin typeface="David" panose="020E0502060401010101" pitchFamily="34" charset="-79"/>
              <a:cs typeface="David" panose="020E0502060401010101" pitchFamily="34" charset="-79"/>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5199" t="18990" r="25198" b="19192"/>
          <a:stretch/>
        </p:blipFill>
        <p:spPr>
          <a:xfrm>
            <a:off x="2046927" y="3770769"/>
            <a:ext cx="3557646" cy="2520000"/>
          </a:xfrm>
          <a:prstGeom prst="rect">
            <a:avLst/>
          </a:prstGeom>
        </p:spPr>
      </p:pic>
      <p:grpSp>
        <p:nvGrpSpPr>
          <p:cNvPr id="6" name="Group 5"/>
          <p:cNvGrpSpPr/>
          <p:nvPr/>
        </p:nvGrpSpPr>
        <p:grpSpPr>
          <a:xfrm>
            <a:off x="225753" y="5076071"/>
            <a:ext cx="1825255" cy="1357375"/>
            <a:chOff x="9852853" y="4529619"/>
            <a:chExt cx="1825255" cy="1357375"/>
          </a:xfrm>
        </p:grpSpPr>
        <p:grpSp>
          <p:nvGrpSpPr>
            <p:cNvPr id="7" name="Group 6"/>
            <p:cNvGrpSpPr/>
            <p:nvPr/>
          </p:nvGrpSpPr>
          <p:grpSpPr>
            <a:xfrm>
              <a:off x="10237411" y="4882112"/>
              <a:ext cx="1011289" cy="640376"/>
              <a:chOff x="10289716" y="5222250"/>
              <a:chExt cx="1011289" cy="640376"/>
            </a:xfrm>
          </p:grpSpPr>
          <p:cxnSp>
            <p:nvCxnSpPr>
              <p:cNvPr id="11" name="Straight Arrow Connector 10"/>
              <p:cNvCxnSpPr/>
              <p:nvPr/>
            </p:nvCxnSpPr>
            <p:spPr>
              <a:xfrm>
                <a:off x="10761005" y="5756079"/>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9300000">
                <a:off x="10289716" y="5862626"/>
                <a:ext cx="50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a:off x="10497172" y="5492250"/>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9852853" y="5486884"/>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𝒙</m:t>
                        </m:r>
                      </m:oMath>
                    </m:oMathPara>
                  </a14:m>
                  <a:endParaRPr lang="en-US" sz="2000" b="1"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852853" y="5486884"/>
                  <a:ext cx="58189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445464" y="4529619"/>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𝒛</m:t>
                        </m:r>
                      </m:oMath>
                    </m:oMathPara>
                  </a14:m>
                  <a:endParaRPr lang="en-US" sz="2000" b="1"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445464" y="4529619"/>
                  <a:ext cx="581891"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096217" y="5208202"/>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𝒚</m:t>
                        </m:r>
                      </m:oMath>
                    </m:oMathPara>
                  </a14:m>
                  <a:endParaRPr lang="en-US" sz="2000" b="1"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096217" y="5208202"/>
                  <a:ext cx="581891" cy="400110"/>
                </a:xfrm>
                <a:prstGeom prst="rect">
                  <a:avLst/>
                </a:prstGeom>
                <a:blipFill>
                  <a:blip r:embed="rId7"/>
                  <a:stretch>
                    <a:fillRect b="-7576"/>
                  </a:stretch>
                </a:blipFill>
              </p:spPr>
              <p:txBody>
                <a:bodyPr/>
                <a:lstStyle/>
                <a:p>
                  <a:r>
                    <a:rPr lang="en-US">
                      <a:noFill/>
                    </a:rPr>
                    <a:t> </a:t>
                  </a:r>
                </a:p>
              </p:txBody>
            </p:sp>
          </mc:Fallback>
        </mc:AlternateContent>
      </p:grpSp>
      <p:sp>
        <p:nvSpPr>
          <p:cNvPr id="15" name="Parallelogram 14"/>
          <p:cNvSpPr/>
          <p:nvPr/>
        </p:nvSpPr>
        <p:spPr>
          <a:xfrm>
            <a:off x="7430808" y="4068477"/>
            <a:ext cx="2628000" cy="1980000"/>
          </a:xfrm>
          <a:prstGeom prst="parallelogram">
            <a:avLst/>
          </a:prstGeom>
          <a:solidFill>
            <a:srgbClr val="CC0066">
              <a:alpha val="65098"/>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612910" y="5392781"/>
            <a:ext cx="360000" cy="3600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569891" y="5768509"/>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569891" y="5301821"/>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69894" y="3922634"/>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569893" y="4371538"/>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5569892" y="4844492"/>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24" name="Right Arrow 23"/>
          <p:cNvSpPr/>
          <p:nvPr/>
        </p:nvSpPr>
        <p:spPr>
          <a:xfrm>
            <a:off x="6212491" y="4896522"/>
            <a:ext cx="900000" cy="3240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464289" y="4373227"/>
            <a:ext cx="360000" cy="3600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549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p:cNvSpPr>
                <a:spLocks noGrp="1"/>
              </p:cNvSpPr>
              <p:nvPr>
                <p:ph idx="1"/>
              </p:nvPr>
            </p:nvSpPr>
            <p:spPr>
              <a:xfrm>
                <a:off x="1199919" y="1681664"/>
                <a:ext cx="10936661" cy="4921141"/>
              </a:xfrm>
            </p:spPr>
            <p:txBody>
              <a:bodyPr>
                <a:noAutofit/>
              </a:bodyPr>
              <a:lstStyle/>
              <a:p>
                <a:pPr algn="l" rtl="0">
                  <a:spcBef>
                    <a:spcPts val="1800"/>
                  </a:spcBef>
                  <a:spcAft>
                    <a:spcPts val="600"/>
                  </a:spcAft>
                  <a:buClr>
                    <a:srgbClr val="002060"/>
                  </a:buClr>
                </a:pPr>
                <a14:m>
                  <m:oMath xmlns:m="http://schemas.openxmlformats.org/officeDocument/2006/math">
                    <m:r>
                      <a:rPr lang="en-US" sz="2800" i="1" dirty="0">
                        <a:solidFill>
                          <a:schemeClr val="accent1">
                            <a:lumMod val="50000"/>
                          </a:schemeClr>
                        </a:solidFill>
                        <a:latin typeface="Cambria Math" panose="02040503050406030204" pitchFamily="18" charset="0"/>
                        <a:ea typeface="Cambria Math" panose="02040503050406030204" pitchFamily="18" charset="0"/>
                        <a:cs typeface="David" panose="020E0502060401010101" pitchFamily="34" charset="-79"/>
                      </a:rPr>
                      <m:t>𝛼</m:t>
                    </m:r>
                  </m:oMath>
                </a14:m>
                <a:r>
                  <a:rPr lang="en-US" sz="2800" dirty="0">
                    <a:solidFill>
                      <a:srgbClr val="002060"/>
                    </a:solidFill>
                    <a:latin typeface="David" panose="020E0502060401010101" pitchFamily="34" charset="-79"/>
                    <a:cs typeface="David" panose="020E0502060401010101" pitchFamily="34" charset="-79"/>
                  </a:rPr>
                  <a:t>-SiO</a:t>
                </a:r>
                <a:r>
                  <a:rPr lang="en-US" sz="1600" dirty="0">
                    <a:solidFill>
                      <a:srgbClr val="002060"/>
                    </a:solidFill>
                    <a:latin typeface="David" panose="020E0502060401010101" pitchFamily="34" charset="-79"/>
                    <a:cs typeface="David" panose="020E0502060401010101" pitchFamily="34" charset="-79"/>
                  </a:rPr>
                  <a:t>2</a:t>
                </a:r>
                <a:r>
                  <a:rPr lang="en-US" sz="2800" baseline="-25000" dirty="0">
                    <a:solidFill>
                      <a:srgbClr val="002060"/>
                    </a:solidFill>
                    <a:latin typeface="David" panose="020E0502060401010101" pitchFamily="34" charset="-79"/>
                    <a:cs typeface="David" panose="020E0502060401010101" pitchFamily="34" charset="-79"/>
                  </a:rPr>
                  <a:t> </a:t>
                </a:r>
                <a:r>
                  <a:rPr lang="en-US" sz="2800" dirty="0">
                    <a:solidFill>
                      <a:srgbClr val="002060"/>
                    </a:solidFill>
                    <a:latin typeface="David" panose="020E0502060401010101" pitchFamily="34" charset="-79"/>
                    <a:cs typeface="David" panose="020E0502060401010101" pitchFamily="34" charset="-79"/>
                  </a:rPr>
                  <a:t>unit cell divided to 5 sections along the z axis</a:t>
                </a:r>
              </a:p>
              <a:p>
                <a:pPr algn="l" rtl="0">
                  <a:spcAft>
                    <a:spcPts val="600"/>
                  </a:spcAft>
                  <a:buClr>
                    <a:srgbClr val="002060"/>
                  </a:buClr>
                </a:pPr>
                <a:r>
                  <a:rPr lang="en-US" sz="2800" dirty="0" smtClean="0">
                    <a:solidFill>
                      <a:srgbClr val="002060"/>
                    </a:solidFill>
                    <a:latin typeface="David" panose="020E0502060401010101" pitchFamily="34" charset="-79"/>
                    <a:cs typeface="David" panose="020E0502060401010101" pitchFamily="34" charset="-79"/>
                  </a:rPr>
                  <a:t>Each </a:t>
                </a:r>
                <a:r>
                  <a:rPr lang="en-US" sz="2800" dirty="0">
                    <a:solidFill>
                      <a:srgbClr val="002060"/>
                    </a:solidFill>
                    <a:latin typeface="David" panose="020E0502060401010101" pitchFamily="34" charset="-79"/>
                    <a:cs typeface="David" panose="020E0502060401010101" pitchFamily="34" charset="-79"/>
                  </a:rPr>
                  <a:t>section is a plane parallel to </a:t>
                </a:r>
                <a14:m>
                  <m:oMath xmlns:m="http://schemas.openxmlformats.org/officeDocument/2006/math">
                    <m:r>
                      <a:rPr lang="en-US" sz="2800" i="1">
                        <a:solidFill>
                          <a:srgbClr val="002060"/>
                        </a:solidFill>
                        <a:latin typeface="Cambria Math" panose="02040503050406030204" pitchFamily="18" charset="0"/>
                        <a:cs typeface="David" panose="020E0502060401010101" pitchFamily="34" charset="-79"/>
                      </a:rPr>
                      <m:t>(</m:t>
                    </m:r>
                    <m:r>
                      <a:rPr lang="en-US" sz="2800" i="1">
                        <a:solidFill>
                          <a:srgbClr val="002060"/>
                        </a:solidFill>
                        <a:latin typeface="Cambria Math" panose="02040503050406030204" pitchFamily="18" charset="0"/>
                        <a:cs typeface="David" panose="020E0502060401010101" pitchFamily="34" charset="-79"/>
                      </a:rPr>
                      <m:t>001</m:t>
                    </m:r>
                    <m:r>
                      <a:rPr lang="en-US" sz="2800" i="1">
                        <a:solidFill>
                          <a:srgbClr val="002060"/>
                        </a:solidFill>
                        <a:latin typeface="Cambria Math" panose="02040503050406030204" pitchFamily="18" charset="0"/>
                        <a:cs typeface="David" panose="020E0502060401010101" pitchFamily="34" charset="-79"/>
                      </a:rPr>
                      <m:t>)</m:t>
                    </m:r>
                  </m:oMath>
                </a14:m>
                <a:r>
                  <a:rPr lang="en-US" sz="2800" dirty="0">
                    <a:solidFill>
                      <a:srgbClr val="002060"/>
                    </a:solidFill>
                    <a:latin typeface="David" panose="020E0502060401010101" pitchFamily="34" charset="-79"/>
                    <a:cs typeface="David" panose="020E0502060401010101" pitchFamily="34" charset="-79"/>
                  </a:rPr>
                  <a:t> plane </a:t>
                </a:r>
              </a:p>
              <a:p>
                <a:pPr algn="l" rtl="0">
                  <a:buClr>
                    <a:srgbClr val="002060"/>
                  </a:buClr>
                </a:pPr>
                <a14:m>
                  <m:oMath xmlns:m="http://schemas.openxmlformats.org/officeDocument/2006/math">
                    <m:r>
                      <a:rPr lang="en-US" sz="2800" b="0" i="1" smtClean="0">
                        <a:solidFill>
                          <a:srgbClr val="002060"/>
                        </a:solidFill>
                        <a:latin typeface="Cambria Math" panose="02040503050406030204" pitchFamily="18" charset="0"/>
                      </a:rPr>
                      <m:t>𝑀</m:t>
                    </m:r>
                    <m:d>
                      <m:dPr>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𝑧</m:t>
                        </m:r>
                      </m:e>
                    </m:d>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𝑎𝑛𝑑</m:t>
                    </m:r>
                    <m:r>
                      <a:rPr lang="en-US" sz="2800" b="0" i="1" smtClean="0">
                        <a:solidFill>
                          <a:srgbClr val="002060"/>
                        </a:solidFill>
                        <a:latin typeface="Cambria Math" panose="02040503050406030204" pitchFamily="18" charset="0"/>
                      </a:rPr>
                      <m:t> </m:t>
                    </m:r>
                    <m:r>
                      <a:rPr lang="en-US" sz="2800" i="1">
                        <a:solidFill>
                          <a:srgbClr val="002060"/>
                        </a:solidFill>
                        <a:latin typeface="Cambria Math" panose="02040503050406030204" pitchFamily="18" charset="0"/>
                      </a:rPr>
                      <m:t>𝐶𝐴</m:t>
                    </m:r>
                    <m:d>
                      <m:dPr>
                        <m:ctrlPr>
                          <a:rPr lang="en-US" sz="2800" i="1">
                            <a:solidFill>
                              <a:srgbClr val="002060"/>
                            </a:solidFill>
                            <a:latin typeface="Cambria Math" panose="02040503050406030204" pitchFamily="18" charset="0"/>
                          </a:rPr>
                        </m:ctrlPr>
                      </m:dPr>
                      <m:e>
                        <m:r>
                          <a:rPr lang="en-US" sz="2800" i="1">
                            <a:solidFill>
                              <a:srgbClr val="002060"/>
                            </a:solidFill>
                            <a:latin typeface="Cambria Math" panose="02040503050406030204" pitchFamily="18" charset="0"/>
                          </a:rPr>
                          <m:t>𝑧</m:t>
                        </m:r>
                      </m:e>
                    </m:d>
                  </m:oMath>
                </a14:m>
                <a:r>
                  <a:rPr lang="en-US" sz="2800" dirty="0">
                    <a:solidFill>
                      <a:srgbClr val="002060"/>
                    </a:solidFill>
                    <a:latin typeface="David" panose="020E0502060401010101" pitchFamily="34" charset="-79"/>
                    <a:cs typeface="David" panose="020E0502060401010101" pitchFamily="34" charset="-79"/>
                  </a:rPr>
                  <a:t> - </a:t>
                </a:r>
                <a:r>
                  <a:rPr lang="en-US" sz="2800" dirty="0" smtClean="0">
                    <a:solidFill>
                      <a:srgbClr val="002060"/>
                    </a:solidFill>
                    <a:latin typeface="David" panose="020E0502060401010101" pitchFamily="34" charset="-79"/>
                    <a:cs typeface="David" panose="020E0502060401010101" pitchFamily="34" charset="-79"/>
                  </a:rPr>
                  <a:t>depend </a:t>
                </a:r>
                <a:r>
                  <a:rPr lang="en-US" sz="2800" dirty="0">
                    <a:solidFill>
                      <a:srgbClr val="002060"/>
                    </a:solidFill>
                    <a:latin typeface="David" panose="020E0502060401010101" pitchFamily="34" charset="-79"/>
                    <a:cs typeface="David" panose="020E0502060401010101" pitchFamily="34" charset="-79"/>
                  </a:rPr>
                  <a:t>only on the z coordinate</a:t>
                </a:r>
              </a:p>
              <a:p>
                <a:pPr marL="45720" indent="0" algn="l" rtl="0">
                  <a:lnSpc>
                    <a:spcPct val="100000"/>
                  </a:lnSpc>
                  <a:buNone/>
                </a:pPr>
                <a:endParaRPr lang="en-US" sz="2800" dirty="0" smtClean="0">
                  <a:solidFill>
                    <a:srgbClr val="002060"/>
                  </a:solidFill>
                  <a:latin typeface="David" panose="020E0502060401010101" pitchFamily="34" charset="-79"/>
                  <a:cs typeface="David" panose="020E0502060401010101" pitchFamily="34" charset="-79"/>
                </a:endParaRPr>
              </a:p>
            </p:txBody>
          </p:sp>
        </mc:Choice>
        <mc:Fallback xmlns="">
          <p:sp>
            <p:nvSpPr>
              <p:cNvPr id="16" name="Content Placeholder 2"/>
              <p:cNvSpPr>
                <a:spLocks noGrp="1" noRot="1" noChangeAspect="1" noMove="1" noResize="1" noEditPoints="1" noAdjustHandles="1" noChangeArrowheads="1" noChangeShapeType="1" noTextEdit="1"/>
              </p:cNvSpPr>
              <p:nvPr>
                <p:ph idx="1"/>
              </p:nvPr>
            </p:nvSpPr>
            <p:spPr>
              <a:xfrm>
                <a:off x="1199919" y="1681664"/>
                <a:ext cx="10936661" cy="4921141"/>
              </a:xfrm>
              <a:blipFill>
                <a:blip r:embed="rId3"/>
                <a:stretch>
                  <a:fillRect l="-390" t="-210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26</a:t>
            </a:fld>
            <a:endParaRPr lang="he-IL" dirty="0"/>
          </a:p>
        </p:txBody>
      </p:sp>
      <p:sp>
        <p:nvSpPr>
          <p:cNvPr id="14" name="Content Placeholder 2"/>
          <p:cNvSpPr txBox="1">
            <a:spLocks/>
          </p:cNvSpPr>
          <p:nvPr/>
        </p:nvSpPr>
        <p:spPr>
          <a:xfrm>
            <a:off x="867412" y="777301"/>
            <a:ext cx="10576443" cy="735333"/>
          </a:xfrm>
          <a:prstGeom prst="rect">
            <a:avLst/>
          </a:prstGeom>
        </p:spPr>
        <p:txBody>
          <a:bodyPr vert="horz" lIns="91440" tIns="45720" rIns="91440" bIns="45720" rtlCol="0">
            <a:normAutofit lnSpcReduction="10000"/>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r>
              <a:rPr lang="en-US" sz="4800" u="sng" dirty="0" smtClean="0">
                <a:solidFill>
                  <a:srgbClr val="CC9B00"/>
                </a:solidFill>
                <a:latin typeface="David" panose="020E0502060401010101" pitchFamily="34" charset="-79"/>
                <a:cs typeface="David" panose="020E0502060401010101" pitchFamily="34" charset="-79"/>
              </a:rPr>
              <a:t>Average atomic density &amp; Cleaving ability</a:t>
            </a:r>
            <a:endParaRPr lang="en-US" sz="3200" b="1" dirty="0">
              <a:solidFill>
                <a:srgbClr val="CC9B00"/>
              </a:solidFill>
              <a:latin typeface="David" panose="020E0502060401010101" pitchFamily="34" charset="-79"/>
              <a:cs typeface="David" panose="020E0502060401010101" pitchFamily="34" charset="-79"/>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5199" t="18990" r="25198" b="19192"/>
          <a:stretch/>
        </p:blipFill>
        <p:spPr>
          <a:xfrm>
            <a:off x="2046927" y="3770769"/>
            <a:ext cx="3557646" cy="2520000"/>
          </a:xfrm>
          <a:prstGeom prst="rect">
            <a:avLst/>
          </a:prstGeom>
        </p:spPr>
      </p:pic>
      <p:grpSp>
        <p:nvGrpSpPr>
          <p:cNvPr id="6" name="Group 5"/>
          <p:cNvGrpSpPr/>
          <p:nvPr/>
        </p:nvGrpSpPr>
        <p:grpSpPr>
          <a:xfrm>
            <a:off x="225753" y="5076071"/>
            <a:ext cx="1825255" cy="1357375"/>
            <a:chOff x="9852853" y="4529619"/>
            <a:chExt cx="1825255" cy="1357375"/>
          </a:xfrm>
        </p:grpSpPr>
        <p:grpSp>
          <p:nvGrpSpPr>
            <p:cNvPr id="7" name="Group 6"/>
            <p:cNvGrpSpPr/>
            <p:nvPr/>
          </p:nvGrpSpPr>
          <p:grpSpPr>
            <a:xfrm>
              <a:off x="10237411" y="4882112"/>
              <a:ext cx="1011289" cy="640376"/>
              <a:chOff x="10289716" y="5222250"/>
              <a:chExt cx="1011289" cy="640376"/>
            </a:xfrm>
          </p:grpSpPr>
          <p:cxnSp>
            <p:nvCxnSpPr>
              <p:cNvPr id="11" name="Straight Arrow Connector 10"/>
              <p:cNvCxnSpPr/>
              <p:nvPr/>
            </p:nvCxnSpPr>
            <p:spPr>
              <a:xfrm>
                <a:off x="10761005" y="5756079"/>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9300000">
                <a:off x="10289716" y="5862626"/>
                <a:ext cx="50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a:off x="10497172" y="5492250"/>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9852853" y="5486884"/>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𝒙</m:t>
                        </m:r>
                      </m:oMath>
                    </m:oMathPara>
                  </a14:m>
                  <a:endParaRPr lang="en-US" sz="2000" b="1"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852853" y="5486884"/>
                  <a:ext cx="58189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445464" y="4529619"/>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𝒛</m:t>
                        </m:r>
                      </m:oMath>
                    </m:oMathPara>
                  </a14:m>
                  <a:endParaRPr lang="en-US" sz="2000" b="1"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445464" y="4529619"/>
                  <a:ext cx="581891"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096217" y="5208202"/>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𝒚</m:t>
                        </m:r>
                      </m:oMath>
                    </m:oMathPara>
                  </a14:m>
                  <a:endParaRPr lang="en-US" sz="2000" b="1"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096217" y="5208202"/>
                  <a:ext cx="581891" cy="400110"/>
                </a:xfrm>
                <a:prstGeom prst="rect">
                  <a:avLst/>
                </a:prstGeom>
                <a:blipFill>
                  <a:blip r:embed="rId7"/>
                  <a:stretch>
                    <a:fillRect b="-7576"/>
                  </a:stretch>
                </a:blipFill>
              </p:spPr>
              <p:txBody>
                <a:bodyPr/>
                <a:lstStyle/>
                <a:p>
                  <a:r>
                    <a:rPr lang="en-US">
                      <a:noFill/>
                    </a:rPr>
                    <a:t> </a:t>
                  </a:r>
                </a:p>
              </p:txBody>
            </p:sp>
          </mc:Fallback>
        </mc:AlternateContent>
      </p:grpSp>
      <p:sp>
        <p:nvSpPr>
          <p:cNvPr id="15" name="Parallelogram 14"/>
          <p:cNvSpPr/>
          <p:nvPr/>
        </p:nvSpPr>
        <p:spPr>
          <a:xfrm>
            <a:off x="7430808" y="4068477"/>
            <a:ext cx="2628000" cy="1980000"/>
          </a:xfrm>
          <a:prstGeom prst="parallelogram">
            <a:avLst/>
          </a:prstGeom>
          <a:solidFill>
            <a:srgbClr val="CC0066">
              <a:alpha val="65098"/>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221776" y="5796477"/>
            <a:ext cx="504000" cy="504000"/>
          </a:xfrm>
          <a:prstGeom prst="ellipse">
            <a:avLst/>
          </a:prstGeom>
          <a:gradFill flip="none" rotWithShape="1">
            <a:gsLst>
              <a:gs pos="0">
                <a:srgbClr val="003296">
                  <a:shade val="30000"/>
                  <a:satMod val="115000"/>
                </a:srgbClr>
              </a:gs>
              <a:gs pos="50000">
                <a:srgbClr val="003296">
                  <a:shade val="67500"/>
                  <a:satMod val="115000"/>
                </a:srgbClr>
              </a:gs>
              <a:gs pos="100000">
                <a:srgbClr val="003296">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89486" y="5321876"/>
            <a:ext cx="360000" cy="3600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569891" y="5768509"/>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569891" y="5301821"/>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69894" y="3922634"/>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569893" y="4371538"/>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5569892" y="4844492"/>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24" name="Right Arrow 23"/>
          <p:cNvSpPr/>
          <p:nvPr/>
        </p:nvSpPr>
        <p:spPr>
          <a:xfrm>
            <a:off x="6212491" y="4425467"/>
            <a:ext cx="900000" cy="3240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715561" y="3833677"/>
            <a:ext cx="504000" cy="504000"/>
          </a:xfrm>
          <a:prstGeom prst="ellipse">
            <a:avLst/>
          </a:prstGeom>
          <a:gradFill flip="none" rotWithShape="1">
            <a:gsLst>
              <a:gs pos="0">
                <a:srgbClr val="003296">
                  <a:shade val="30000"/>
                  <a:satMod val="115000"/>
                </a:srgbClr>
              </a:gs>
              <a:gs pos="50000">
                <a:srgbClr val="003296">
                  <a:shade val="67500"/>
                  <a:satMod val="115000"/>
                </a:srgbClr>
              </a:gs>
              <a:gs pos="100000">
                <a:srgbClr val="003296">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5855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p:cNvSpPr>
                <a:spLocks noGrp="1"/>
              </p:cNvSpPr>
              <p:nvPr>
                <p:ph idx="1"/>
              </p:nvPr>
            </p:nvSpPr>
            <p:spPr>
              <a:xfrm>
                <a:off x="1199919" y="1681664"/>
                <a:ext cx="10936661" cy="4921141"/>
              </a:xfrm>
            </p:spPr>
            <p:txBody>
              <a:bodyPr>
                <a:noAutofit/>
              </a:bodyPr>
              <a:lstStyle/>
              <a:p>
                <a:pPr algn="l" rtl="0">
                  <a:spcBef>
                    <a:spcPts val="1800"/>
                  </a:spcBef>
                  <a:spcAft>
                    <a:spcPts val="600"/>
                  </a:spcAft>
                  <a:buClr>
                    <a:srgbClr val="002060"/>
                  </a:buClr>
                </a:pPr>
                <a14:m>
                  <m:oMath xmlns:m="http://schemas.openxmlformats.org/officeDocument/2006/math">
                    <m:r>
                      <a:rPr lang="en-US" sz="2800" i="1" dirty="0">
                        <a:solidFill>
                          <a:schemeClr val="accent1">
                            <a:lumMod val="50000"/>
                          </a:schemeClr>
                        </a:solidFill>
                        <a:latin typeface="Cambria Math" panose="02040503050406030204" pitchFamily="18" charset="0"/>
                        <a:ea typeface="Cambria Math" panose="02040503050406030204" pitchFamily="18" charset="0"/>
                        <a:cs typeface="David" panose="020E0502060401010101" pitchFamily="34" charset="-79"/>
                      </a:rPr>
                      <m:t>𝛼</m:t>
                    </m:r>
                  </m:oMath>
                </a14:m>
                <a:r>
                  <a:rPr lang="en-US" sz="2800" dirty="0">
                    <a:solidFill>
                      <a:srgbClr val="002060"/>
                    </a:solidFill>
                    <a:latin typeface="David" panose="020E0502060401010101" pitchFamily="34" charset="-79"/>
                    <a:cs typeface="David" panose="020E0502060401010101" pitchFamily="34" charset="-79"/>
                  </a:rPr>
                  <a:t>-SiO</a:t>
                </a:r>
                <a:r>
                  <a:rPr lang="en-US" sz="1600" dirty="0">
                    <a:solidFill>
                      <a:srgbClr val="002060"/>
                    </a:solidFill>
                    <a:latin typeface="David" panose="020E0502060401010101" pitchFamily="34" charset="-79"/>
                    <a:cs typeface="David" panose="020E0502060401010101" pitchFamily="34" charset="-79"/>
                  </a:rPr>
                  <a:t>2</a:t>
                </a:r>
                <a:r>
                  <a:rPr lang="en-US" sz="2800" baseline="-25000" dirty="0">
                    <a:solidFill>
                      <a:srgbClr val="002060"/>
                    </a:solidFill>
                    <a:latin typeface="David" panose="020E0502060401010101" pitchFamily="34" charset="-79"/>
                    <a:cs typeface="David" panose="020E0502060401010101" pitchFamily="34" charset="-79"/>
                  </a:rPr>
                  <a:t> </a:t>
                </a:r>
                <a:r>
                  <a:rPr lang="en-US" sz="2800" dirty="0">
                    <a:solidFill>
                      <a:srgbClr val="002060"/>
                    </a:solidFill>
                    <a:latin typeface="David" panose="020E0502060401010101" pitchFamily="34" charset="-79"/>
                    <a:cs typeface="David" panose="020E0502060401010101" pitchFamily="34" charset="-79"/>
                  </a:rPr>
                  <a:t>unit cell divided to 5 sections along the z axis</a:t>
                </a:r>
              </a:p>
              <a:p>
                <a:pPr algn="l" rtl="0">
                  <a:spcAft>
                    <a:spcPts val="600"/>
                  </a:spcAft>
                  <a:buClr>
                    <a:srgbClr val="002060"/>
                  </a:buClr>
                </a:pPr>
                <a:r>
                  <a:rPr lang="en-US" sz="2800" dirty="0" smtClean="0">
                    <a:solidFill>
                      <a:srgbClr val="002060"/>
                    </a:solidFill>
                    <a:latin typeface="David" panose="020E0502060401010101" pitchFamily="34" charset="-79"/>
                    <a:cs typeface="David" panose="020E0502060401010101" pitchFamily="34" charset="-79"/>
                  </a:rPr>
                  <a:t>Each </a:t>
                </a:r>
                <a:r>
                  <a:rPr lang="en-US" sz="2800" dirty="0">
                    <a:solidFill>
                      <a:srgbClr val="002060"/>
                    </a:solidFill>
                    <a:latin typeface="David" panose="020E0502060401010101" pitchFamily="34" charset="-79"/>
                    <a:cs typeface="David" panose="020E0502060401010101" pitchFamily="34" charset="-79"/>
                  </a:rPr>
                  <a:t>section is a plane parallel to </a:t>
                </a:r>
                <a14:m>
                  <m:oMath xmlns:m="http://schemas.openxmlformats.org/officeDocument/2006/math">
                    <m:r>
                      <a:rPr lang="en-US" sz="2800" i="1">
                        <a:solidFill>
                          <a:srgbClr val="002060"/>
                        </a:solidFill>
                        <a:latin typeface="Cambria Math" panose="02040503050406030204" pitchFamily="18" charset="0"/>
                        <a:cs typeface="David" panose="020E0502060401010101" pitchFamily="34" charset="-79"/>
                      </a:rPr>
                      <m:t>(</m:t>
                    </m:r>
                    <m:r>
                      <a:rPr lang="en-US" sz="2800" i="1">
                        <a:solidFill>
                          <a:srgbClr val="002060"/>
                        </a:solidFill>
                        <a:latin typeface="Cambria Math" panose="02040503050406030204" pitchFamily="18" charset="0"/>
                        <a:cs typeface="David" panose="020E0502060401010101" pitchFamily="34" charset="-79"/>
                      </a:rPr>
                      <m:t>001</m:t>
                    </m:r>
                    <m:r>
                      <a:rPr lang="en-US" sz="2800" i="1">
                        <a:solidFill>
                          <a:srgbClr val="002060"/>
                        </a:solidFill>
                        <a:latin typeface="Cambria Math" panose="02040503050406030204" pitchFamily="18" charset="0"/>
                        <a:cs typeface="David" panose="020E0502060401010101" pitchFamily="34" charset="-79"/>
                      </a:rPr>
                      <m:t>)</m:t>
                    </m:r>
                  </m:oMath>
                </a14:m>
                <a:r>
                  <a:rPr lang="en-US" sz="2800" dirty="0">
                    <a:solidFill>
                      <a:srgbClr val="002060"/>
                    </a:solidFill>
                    <a:latin typeface="David" panose="020E0502060401010101" pitchFamily="34" charset="-79"/>
                    <a:cs typeface="David" panose="020E0502060401010101" pitchFamily="34" charset="-79"/>
                  </a:rPr>
                  <a:t> plane </a:t>
                </a:r>
              </a:p>
              <a:p>
                <a:pPr algn="l" rtl="0">
                  <a:buClr>
                    <a:srgbClr val="002060"/>
                  </a:buClr>
                </a:pPr>
                <a14:m>
                  <m:oMath xmlns:m="http://schemas.openxmlformats.org/officeDocument/2006/math">
                    <m:r>
                      <a:rPr lang="en-US" sz="2800" b="0" i="1" smtClean="0">
                        <a:solidFill>
                          <a:srgbClr val="002060"/>
                        </a:solidFill>
                        <a:latin typeface="Cambria Math" panose="02040503050406030204" pitchFamily="18" charset="0"/>
                      </a:rPr>
                      <m:t>𝑀</m:t>
                    </m:r>
                    <m:d>
                      <m:dPr>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𝑧</m:t>
                        </m:r>
                      </m:e>
                    </m:d>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𝑎𝑛𝑑</m:t>
                    </m:r>
                    <m:r>
                      <a:rPr lang="en-US" sz="2800" b="0" i="1" smtClean="0">
                        <a:solidFill>
                          <a:srgbClr val="002060"/>
                        </a:solidFill>
                        <a:latin typeface="Cambria Math" panose="02040503050406030204" pitchFamily="18" charset="0"/>
                      </a:rPr>
                      <m:t> </m:t>
                    </m:r>
                    <m:r>
                      <a:rPr lang="en-US" sz="2800" i="1">
                        <a:solidFill>
                          <a:srgbClr val="002060"/>
                        </a:solidFill>
                        <a:latin typeface="Cambria Math" panose="02040503050406030204" pitchFamily="18" charset="0"/>
                      </a:rPr>
                      <m:t>𝐶𝐴</m:t>
                    </m:r>
                    <m:d>
                      <m:dPr>
                        <m:ctrlPr>
                          <a:rPr lang="en-US" sz="2800" i="1">
                            <a:solidFill>
                              <a:srgbClr val="002060"/>
                            </a:solidFill>
                            <a:latin typeface="Cambria Math" panose="02040503050406030204" pitchFamily="18" charset="0"/>
                          </a:rPr>
                        </m:ctrlPr>
                      </m:dPr>
                      <m:e>
                        <m:r>
                          <a:rPr lang="en-US" sz="2800" i="1">
                            <a:solidFill>
                              <a:srgbClr val="002060"/>
                            </a:solidFill>
                            <a:latin typeface="Cambria Math" panose="02040503050406030204" pitchFamily="18" charset="0"/>
                          </a:rPr>
                          <m:t>𝑧</m:t>
                        </m:r>
                      </m:e>
                    </m:d>
                  </m:oMath>
                </a14:m>
                <a:r>
                  <a:rPr lang="en-US" sz="2800" dirty="0">
                    <a:solidFill>
                      <a:srgbClr val="002060"/>
                    </a:solidFill>
                    <a:latin typeface="David" panose="020E0502060401010101" pitchFamily="34" charset="-79"/>
                    <a:cs typeface="David" panose="020E0502060401010101" pitchFamily="34" charset="-79"/>
                  </a:rPr>
                  <a:t> - </a:t>
                </a:r>
                <a:r>
                  <a:rPr lang="en-US" sz="2800" dirty="0" smtClean="0">
                    <a:solidFill>
                      <a:srgbClr val="002060"/>
                    </a:solidFill>
                    <a:latin typeface="David" panose="020E0502060401010101" pitchFamily="34" charset="-79"/>
                    <a:cs typeface="David" panose="020E0502060401010101" pitchFamily="34" charset="-79"/>
                  </a:rPr>
                  <a:t>depend </a:t>
                </a:r>
                <a:r>
                  <a:rPr lang="en-US" sz="2800" dirty="0">
                    <a:solidFill>
                      <a:srgbClr val="002060"/>
                    </a:solidFill>
                    <a:latin typeface="David" panose="020E0502060401010101" pitchFamily="34" charset="-79"/>
                    <a:cs typeface="David" panose="020E0502060401010101" pitchFamily="34" charset="-79"/>
                  </a:rPr>
                  <a:t>only on the z coordinate</a:t>
                </a:r>
              </a:p>
              <a:p>
                <a:pPr marL="45720" indent="0" algn="l" rtl="0">
                  <a:lnSpc>
                    <a:spcPct val="100000"/>
                  </a:lnSpc>
                  <a:buNone/>
                </a:pPr>
                <a:endParaRPr lang="en-US" sz="2800" dirty="0" smtClean="0">
                  <a:solidFill>
                    <a:srgbClr val="002060"/>
                  </a:solidFill>
                  <a:latin typeface="David" panose="020E0502060401010101" pitchFamily="34" charset="-79"/>
                  <a:cs typeface="David" panose="020E0502060401010101" pitchFamily="34" charset="-79"/>
                </a:endParaRPr>
              </a:p>
            </p:txBody>
          </p:sp>
        </mc:Choice>
        <mc:Fallback xmlns="">
          <p:sp>
            <p:nvSpPr>
              <p:cNvPr id="16" name="Content Placeholder 2"/>
              <p:cNvSpPr>
                <a:spLocks noGrp="1" noRot="1" noChangeAspect="1" noMove="1" noResize="1" noEditPoints="1" noAdjustHandles="1" noChangeArrowheads="1" noChangeShapeType="1" noTextEdit="1"/>
              </p:cNvSpPr>
              <p:nvPr>
                <p:ph idx="1"/>
              </p:nvPr>
            </p:nvSpPr>
            <p:spPr>
              <a:xfrm>
                <a:off x="1199919" y="1681664"/>
                <a:ext cx="10936661" cy="4921141"/>
              </a:xfrm>
              <a:blipFill>
                <a:blip r:embed="rId3"/>
                <a:stretch>
                  <a:fillRect l="-390" t="-210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27</a:t>
            </a:fld>
            <a:endParaRPr lang="he-IL" dirty="0"/>
          </a:p>
        </p:txBody>
      </p:sp>
      <p:sp>
        <p:nvSpPr>
          <p:cNvPr id="14" name="Content Placeholder 2"/>
          <p:cNvSpPr txBox="1">
            <a:spLocks/>
          </p:cNvSpPr>
          <p:nvPr/>
        </p:nvSpPr>
        <p:spPr>
          <a:xfrm>
            <a:off x="867412" y="777301"/>
            <a:ext cx="10576443" cy="735333"/>
          </a:xfrm>
          <a:prstGeom prst="rect">
            <a:avLst/>
          </a:prstGeom>
        </p:spPr>
        <p:txBody>
          <a:bodyPr vert="horz" lIns="91440" tIns="45720" rIns="91440" bIns="45720" rtlCol="0">
            <a:normAutofit lnSpcReduction="10000"/>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r>
              <a:rPr lang="en-US" sz="4800" u="sng" dirty="0" smtClean="0">
                <a:solidFill>
                  <a:srgbClr val="CC9B00"/>
                </a:solidFill>
                <a:latin typeface="David" panose="020E0502060401010101" pitchFamily="34" charset="-79"/>
                <a:cs typeface="David" panose="020E0502060401010101" pitchFamily="34" charset="-79"/>
              </a:rPr>
              <a:t>Average atomic density &amp; Cleaving ability</a:t>
            </a:r>
            <a:endParaRPr lang="en-US" sz="3200" b="1" dirty="0">
              <a:solidFill>
                <a:srgbClr val="CC9B00"/>
              </a:solidFill>
              <a:latin typeface="David" panose="020E0502060401010101" pitchFamily="34" charset="-79"/>
              <a:cs typeface="David" panose="020E0502060401010101" pitchFamily="34" charset="-79"/>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5199" t="18990" r="25198" b="19192"/>
          <a:stretch/>
        </p:blipFill>
        <p:spPr>
          <a:xfrm>
            <a:off x="2046927" y="3770769"/>
            <a:ext cx="3557646" cy="2520000"/>
          </a:xfrm>
          <a:prstGeom prst="rect">
            <a:avLst/>
          </a:prstGeom>
        </p:spPr>
      </p:pic>
      <p:grpSp>
        <p:nvGrpSpPr>
          <p:cNvPr id="6" name="Group 5"/>
          <p:cNvGrpSpPr/>
          <p:nvPr/>
        </p:nvGrpSpPr>
        <p:grpSpPr>
          <a:xfrm>
            <a:off x="225753" y="5076071"/>
            <a:ext cx="1825255" cy="1357375"/>
            <a:chOff x="9852853" y="4529619"/>
            <a:chExt cx="1825255" cy="1357375"/>
          </a:xfrm>
        </p:grpSpPr>
        <p:grpSp>
          <p:nvGrpSpPr>
            <p:cNvPr id="7" name="Group 6"/>
            <p:cNvGrpSpPr/>
            <p:nvPr/>
          </p:nvGrpSpPr>
          <p:grpSpPr>
            <a:xfrm>
              <a:off x="10237411" y="4882112"/>
              <a:ext cx="1011289" cy="640376"/>
              <a:chOff x="10289716" y="5222250"/>
              <a:chExt cx="1011289" cy="640376"/>
            </a:xfrm>
          </p:grpSpPr>
          <p:cxnSp>
            <p:nvCxnSpPr>
              <p:cNvPr id="11" name="Straight Arrow Connector 10"/>
              <p:cNvCxnSpPr/>
              <p:nvPr/>
            </p:nvCxnSpPr>
            <p:spPr>
              <a:xfrm>
                <a:off x="10761005" y="5756079"/>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9300000">
                <a:off x="10289716" y="5862626"/>
                <a:ext cx="50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a:off x="10497172" y="5492250"/>
                <a:ext cx="54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9852853" y="5486884"/>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𝒙</m:t>
                        </m:r>
                      </m:oMath>
                    </m:oMathPara>
                  </a14:m>
                  <a:endParaRPr lang="en-US" sz="2000" b="1"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852853" y="5486884"/>
                  <a:ext cx="581891"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445464" y="4529619"/>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𝒛</m:t>
                        </m:r>
                      </m:oMath>
                    </m:oMathPara>
                  </a14:m>
                  <a:endParaRPr lang="en-US" sz="2000" b="1"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445464" y="4529619"/>
                  <a:ext cx="581891"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096217" y="5208202"/>
                  <a:ext cx="5818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𝒚</m:t>
                        </m:r>
                      </m:oMath>
                    </m:oMathPara>
                  </a14:m>
                  <a:endParaRPr lang="en-US" sz="2000" b="1"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096217" y="5208202"/>
                  <a:ext cx="581891" cy="400110"/>
                </a:xfrm>
                <a:prstGeom prst="rect">
                  <a:avLst/>
                </a:prstGeom>
                <a:blipFill>
                  <a:blip r:embed="rId7"/>
                  <a:stretch>
                    <a:fillRect b="-7576"/>
                  </a:stretch>
                </a:blipFill>
              </p:spPr>
              <p:txBody>
                <a:bodyPr/>
                <a:lstStyle/>
                <a:p>
                  <a:r>
                    <a:rPr lang="en-US">
                      <a:noFill/>
                    </a:rPr>
                    <a:t> </a:t>
                  </a:r>
                </a:p>
              </p:txBody>
            </p:sp>
          </mc:Fallback>
        </mc:AlternateContent>
      </p:grpSp>
      <p:sp>
        <p:nvSpPr>
          <p:cNvPr id="15" name="Parallelogram 14"/>
          <p:cNvSpPr/>
          <p:nvPr/>
        </p:nvSpPr>
        <p:spPr>
          <a:xfrm>
            <a:off x="7430808" y="4068477"/>
            <a:ext cx="2628000" cy="1980000"/>
          </a:xfrm>
          <a:prstGeom prst="parallelogram">
            <a:avLst/>
          </a:prstGeom>
          <a:solidFill>
            <a:srgbClr val="CC0066">
              <a:alpha val="65098"/>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58151" y="4752477"/>
            <a:ext cx="612000" cy="612000"/>
          </a:xfrm>
          <a:prstGeom prst="ellipse">
            <a:avLst/>
          </a:prstGeom>
          <a:gradFill flip="none" rotWithShape="1">
            <a:gsLst>
              <a:gs pos="0">
                <a:srgbClr val="003296">
                  <a:shade val="30000"/>
                  <a:satMod val="115000"/>
                </a:srgbClr>
              </a:gs>
              <a:gs pos="50000">
                <a:srgbClr val="003296">
                  <a:shade val="67500"/>
                  <a:satMod val="115000"/>
                </a:srgbClr>
              </a:gs>
              <a:gs pos="100000">
                <a:srgbClr val="003296">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569891" y="5768509"/>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569891" y="5301821"/>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69894" y="3922634"/>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569893" y="4371538"/>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5569892" y="4844492"/>
            <a:ext cx="324283"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24" name="Right Arrow 23"/>
          <p:cNvSpPr/>
          <p:nvPr/>
        </p:nvSpPr>
        <p:spPr>
          <a:xfrm>
            <a:off x="6212491" y="3968266"/>
            <a:ext cx="900000" cy="3240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508016" y="4752477"/>
            <a:ext cx="612000" cy="612000"/>
          </a:xfrm>
          <a:prstGeom prst="ellipse">
            <a:avLst/>
          </a:prstGeom>
          <a:gradFill flip="none" rotWithShape="1">
            <a:gsLst>
              <a:gs pos="0">
                <a:srgbClr val="003296">
                  <a:shade val="30000"/>
                  <a:satMod val="115000"/>
                </a:srgbClr>
              </a:gs>
              <a:gs pos="50000">
                <a:srgbClr val="003296">
                  <a:shade val="67500"/>
                  <a:satMod val="115000"/>
                </a:srgbClr>
              </a:gs>
              <a:gs pos="100000">
                <a:srgbClr val="003296">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781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2"/>
              <p:cNvSpPr>
                <a:spLocks noGrp="1"/>
              </p:cNvSpPr>
              <p:nvPr>
                <p:ph idx="1"/>
              </p:nvPr>
            </p:nvSpPr>
            <p:spPr>
              <a:xfrm>
                <a:off x="1073806" y="807302"/>
                <a:ext cx="9875520" cy="5416522"/>
              </a:xfrm>
            </p:spPr>
            <p:txBody>
              <a:bodyPr>
                <a:normAutofit/>
              </a:bodyPr>
              <a:lstStyle/>
              <a:p>
                <a:pPr marL="45720" indent="0" algn="l" rtl="0">
                  <a:lnSpc>
                    <a:spcPct val="100000"/>
                  </a:lnSpc>
                  <a:spcAft>
                    <a:spcPts val="1200"/>
                  </a:spcAft>
                  <a:buNone/>
                </a:pPr>
                <a:r>
                  <a:rPr lang="en-US" sz="4000" b="1" dirty="0" smtClean="0">
                    <a:solidFill>
                      <a:srgbClr val="C09200"/>
                    </a:solidFill>
                    <a:latin typeface="David" panose="020E0502060401010101" pitchFamily="34" charset="-79"/>
                    <a:cs typeface="David" panose="020E0502060401010101" pitchFamily="34" charset="-79"/>
                  </a:rPr>
                  <a:t>Planes other than </a:t>
                </a:r>
                <a14:m>
                  <m:oMath xmlns:m="http://schemas.openxmlformats.org/officeDocument/2006/math">
                    <m:d>
                      <m:dPr>
                        <m:ctrlPr>
                          <a:rPr lang="en-US" sz="4000" b="1" i="1" smtClean="0">
                            <a:solidFill>
                              <a:srgbClr val="C09200"/>
                            </a:solidFill>
                            <a:latin typeface="Cambria Math" panose="02040503050406030204" pitchFamily="18" charset="0"/>
                            <a:cs typeface="David" panose="020E0502060401010101" pitchFamily="34" charset="-79"/>
                          </a:rPr>
                        </m:ctrlPr>
                      </m:dPr>
                      <m:e>
                        <m:r>
                          <a:rPr lang="en-US" sz="4000" b="1" i="1" smtClean="0">
                            <a:solidFill>
                              <a:srgbClr val="C09200"/>
                            </a:solidFill>
                            <a:latin typeface="Cambria Math" panose="02040503050406030204" pitchFamily="18" charset="0"/>
                            <a:cs typeface="David" panose="020E0502060401010101" pitchFamily="34" charset="-79"/>
                          </a:rPr>
                          <m:t>𝟎𝟎𝟏</m:t>
                        </m:r>
                      </m:e>
                    </m:d>
                  </m:oMath>
                </a14:m>
                <a:r>
                  <a:rPr lang="en-US" sz="4000" b="1" dirty="0" smtClean="0">
                    <a:solidFill>
                      <a:srgbClr val="C09200"/>
                    </a:solidFill>
                    <a:latin typeface="Times New Roman" panose="02020603050405020304" pitchFamily="18" charset="0"/>
                    <a:cs typeface="Times New Roman" panose="02020603050405020304" pitchFamily="18" charset="0"/>
                  </a:rPr>
                  <a:t> ???</a:t>
                </a:r>
              </a:p>
              <a:p>
                <a:pPr algn="l" rtl="0">
                  <a:lnSpc>
                    <a:spcPct val="100000"/>
                  </a:lnSpc>
                  <a:spcAft>
                    <a:spcPts val="1200"/>
                  </a:spcAft>
                  <a:buClr>
                    <a:srgbClr val="002060"/>
                  </a:buClr>
                </a:pPr>
                <a:r>
                  <a:rPr lang="en-US" sz="2800" dirty="0">
                    <a:solidFill>
                      <a:srgbClr val="002060"/>
                    </a:solidFill>
                    <a:latin typeface="David" panose="020E0502060401010101" pitchFamily="34" charset="-79"/>
                    <a:cs typeface="David" panose="020E0502060401010101" pitchFamily="34" charset="-79"/>
                  </a:rPr>
                  <a:t>T</a:t>
                </a:r>
                <a:r>
                  <a:rPr lang="en-US" sz="2800" dirty="0" smtClean="0">
                    <a:solidFill>
                      <a:srgbClr val="002060"/>
                    </a:solidFill>
                    <a:latin typeface="David" panose="020E0502060401010101" pitchFamily="34" charset="-79"/>
                    <a:cs typeface="David" panose="020E0502060401010101" pitchFamily="34" charset="-79"/>
                  </a:rPr>
                  <a:t>his </a:t>
                </a:r>
                <a:r>
                  <a:rPr lang="en-US" sz="2800" dirty="0">
                    <a:solidFill>
                      <a:srgbClr val="002060"/>
                    </a:solidFill>
                    <a:latin typeface="David" panose="020E0502060401010101" pitchFamily="34" charset="-79"/>
                    <a:cs typeface="David" panose="020E0502060401010101" pitchFamily="34" charset="-79"/>
                  </a:rPr>
                  <a:t>process had to be applied for all possible lattice </a:t>
                </a:r>
                <a:r>
                  <a:rPr lang="en-US" sz="2800" dirty="0" smtClean="0">
                    <a:solidFill>
                      <a:srgbClr val="002060"/>
                    </a:solidFill>
                    <a:latin typeface="David" panose="020E0502060401010101" pitchFamily="34" charset="-79"/>
                    <a:cs typeface="David" panose="020E0502060401010101" pitchFamily="34" charset="-79"/>
                  </a:rPr>
                  <a:t>planes</a:t>
                </a:r>
              </a:p>
              <a:p>
                <a:pPr algn="l" rtl="0">
                  <a:lnSpc>
                    <a:spcPct val="100000"/>
                  </a:lnSpc>
                  <a:spcAft>
                    <a:spcPts val="1200"/>
                  </a:spcAft>
                  <a:buClr>
                    <a:srgbClr val="002060"/>
                  </a:buClr>
                </a:pPr>
                <a:r>
                  <a:rPr lang="en-US" sz="2800" dirty="0" smtClean="0">
                    <a:solidFill>
                      <a:srgbClr val="002060"/>
                    </a:solidFill>
                    <a:latin typeface="David" panose="020E0502060401010101" pitchFamily="34" charset="-79"/>
                    <a:cs typeface="David" panose="020E0502060401010101" pitchFamily="34" charset="-79"/>
                  </a:rPr>
                  <a:t>Maximum </a:t>
                </a:r>
                <a:r>
                  <a:rPr lang="en-US" sz="2800" dirty="0">
                    <a:solidFill>
                      <a:srgbClr val="002060"/>
                    </a:solidFill>
                    <a:latin typeface="David" panose="020E0502060401010101" pitchFamily="34" charset="-79"/>
                    <a:cs typeface="David" panose="020E0502060401010101" pitchFamily="34" charset="-79"/>
                  </a:rPr>
                  <a:t>cleaving ability values had to be </a:t>
                </a:r>
                <a:r>
                  <a:rPr lang="en-US" sz="2800" dirty="0" smtClean="0">
                    <a:solidFill>
                      <a:srgbClr val="002060"/>
                    </a:solidFill>
                    <a:latin typeface="David" panose="020E0502060401010101" pitchFamily="34" charset="-79"/>
                    <a:cs typeface="David" panose="020E0502060401010101" pitchFamily="34" charset="-79"/>
                  </a:rPr>
                  <a:t>found</a:t>
                </a:r>
              </a:p>
              <a:p>
                <a:pPr marL="45720" indent="0" algn="l" rtl="0">
                  <a:lnSpc>
                    <a:spcPct val="100000"/>
                  </a:lnSpc>
                  <a:spcAft>
                    <a:spcPts val="1200"/>
                  </a:spcAft>
                  <a:buNone/>
                </a:pPr>
                <a:r>
                  <a:rPr lang="en-US" sz="3600" b="1" dirty="0" smtClean="0">
                    <a:solidFill>
                      <a:srgbClr val="002060"/>
                    </a:solidFill>
                    <a:latin typeface="David" panose="020E0502060401010101" pitchFamily="34" charset="-79"/>
                    <a:cs typeface="David" panose="020E0502060401010101" pitchFamily="34" charset="-79"/>
                  </a:rPr>
                  <a:t>The same process for the 2D case was repeated</a:t>
                </a:r>
                <a:endParaRPr lang="en-US" sz="3600" dirty="0">
                  <a:solidFill>
                    <a:srgbClr val="002060"/>
                  </a:solidFill>
                  <a:latin typeface="David" panose="020E0502060401010101" pitchFamily="34" charset="-79"/>
                  <a:cs typeface="David" panose="020E0502060401010101" pitchFamily="34" charset="-79"/>
                </a:endParaRPr>
              </a:p>
              <a:p>
                <a:pPr algn="l" rtl="0">
                  <a:lnSpc>
                    <a:spcPct val="100000"/>
                  </a:lnSpc>
                  <a:spcAft>
                    <a:spcPts val="1200"/>
                  </a:spcAft>
                  <a:buClr>
                    <a:srgbClr val="002060"/>
                  </a:buClr>
                </a:pPr>
                <a:r>
                  <a:rPr lang="en-US" sz="2800" dirty="0" smtClean="0">
                    <a:solidFill>
                      <a:srgbClr val="002060"/>
                    </a:solidFill>
                    <a:latin typeface="David" panose="020E0502060401010101" pitchFamily="34" charset="-79"/>
                    <a:cs typeface="David" panose="020E0502060401010101" pitchFamily="34" charset="-79"/>
                  </a:rPr>
                  <a:t>The </a:t>
                </a:r>
                <a:r>
                  <a:rPr lang="en-US" sz="2800" dirty="0">
                    <a:solidFill>
                      <a:srgbClr val="002060"/>
                    </a:solidFill>
                    <a:latin typeface="David" panose="020E0502060401010101" pitchFamily="34" charset="-79"/>
                    <a:cs typeface="David" panose="020E0502060401010101" pitchFamily="34" charset="-79"/>
                  </a:rPr>
                  <a:t>original basis </a:t>
                </a:r>
                <a:r>
                  <a:rPr lang="en-US" sz="2800" dirty="0" smtClean="0">
                    <a:solidFill>
                      <a:srgbClr val="002060"/>
                    </a:solidFill>
                    <a:latin typeface="David" panose="020E0502060401010101" pitchFamily="34" charset="-79"/>
                    <a:cs typeface="David" panose="020E0502060401010101" pitchFamily="34" charset="-79"/>
                  </a:rPr>
                  <a:t>a</a:t>
                </a:r>
                <a:r>
                  <a:rPr lang="en-US" sz="2800" baseline="-25000" dirty="0" smtClean="0">
                    <a:solidFill>
                      <a:srgbClr val="002060"/>
                    </a:solidFill>
                    <a:latin typeface="David" panose="020E0502060401010101" pitchFamily="34" charset="-79"/>
                    <a:cs typeface="David" panose="020E0502060401010101" pitchFamily="34" charset="-79"/>
                  </a:rPr>
                  <a:t>1 </a:t>
                </a:r>
                <a:r>
                  <a:rPr lang="en-US" sz="2800" dirty="0">
                    <a:solidFill>
                      <a:srgbClr val="002060"/>
                    </a:solidFill>
                    <a:latin typeface="David" panose="020E0502060401010101" pitchFamily="34" charset="-79"/>
                    <a:cs typeface="David" panose="020E0502060401010101" pitchFamily="34" charset="-79"/>
                  </a:rPr>
                  <a:t>a</a:t>
                </a:r>
                <a:r>
                  <a:rPr lang="en-US" sz="2800" baseline="-25000" dirty="0">
                    <a:solidFill>
                      <a:srgbClr val="002060"/>
                    </a:solidFill>
                    <a:latin typeface="David" panose="020E0502060401010101" pitchFamily="34" charset="-79"/>
                    <a:cs typeface="David" panose="020E0502060401010101" pitchFamily="34" charset="-79"/>
                  </a:rPr>
                  <a:t>2 </a:t>
                </a:r>
                <a:r>
                  <a:rPr lang="en-US" sz="2800" dirty="0">
                    <a:solidFill>
                      <a:srgbClr val="002060"/>
                    </a:solidFill>
                    <a:latin typeface="David" panose="020E0502060401010101" pitchFamily="34" charset="-79"/>
                    <a:cs typeface="David" panose="020E0502060401010101" pitchFamily="34" charset="-79"/>
                  </a:rPr>
                  <a:t>a</a:t>
                </a:r>
                <a:r>
                  <a:rPr lang="en-US" sz="2800" baseline="-25000" dirty="0">
                    <a:solidFill>
                      <a:srgbClr val="002060"/>
                    </a:solidFill>
                    <a:latin typeface="David" panose="020E0502060401010101" pitchFamily="34" charset="-79"/>
                    <a:cs typeface="David" panose="020E0502060401010101" pitchFamily="34" charset="-79"/>
                  </a:rPr>
                  <a:t>3</a:t>
                </a:r>
                <a:r>
                  <a:rPr lang="en-US" sz="2800" dirty="0">
                    <a:solidFill>
                      <a:srgbClr val="002060"/>
                    </a:solidFill>
                    <a:latin typeface="David" panose="020E0502060401010101" pitchFamily="34" charset="-79"/>
                    <a:cs typeface="David" panose="020E0502060401010101" pitchFamily="34" charset="-79"/>
                  </a:rPr>
                  <a:t> </a:t>
                </a:r>
                <a:r>
                  <a:rPr lang="en-US" sz="2800" dirty="0" smtClean="0">
                    <a:solidFill>
                      <a:srgbClr val="002060"/>
                    </a:solidFill>
                    <a:latin typeface="David" panose="020E0502060401010101" pitchFamily="34" charset="-79"/>
                    <a:cs typeface="David" panose="020E0502060401010101" pitchFamily="34" charset="-79"/>
                  </a:rPr>
                  <a:t>was </a:t>
                </a:r>
                <a:r>
                  <a:rPr lang="en-US" sz="2800" dirty="0">
                    <a:solidFill>
                      <a:srgbClr val="002060"/>
                    </a:solidFill>
                    <a:latin typeface="David" panose="020E0502060401010101" pitchFamily="34" charset="-79"/>
                    <a:cs typeface="David" panose="020E0502060401010101" pitchFamily="34" charset="-79"/>
                  </a:rPr>
                  <a:t>transformed to A</a:t>
                </a:r>
                <a:r>
                  <a:rPr lang="en-US" sz="2800" baseline="-25000" dirty="0">
                    <a:solidFill>
                      <a:srgbClr val="002060"/>
                    </a:solidFill>
                    <a:latin typeface="David" panose="020E0502060401010101" pitchFamily="34" charset="-79"/>
                    <a:cs typeface="David" panose="020E0502060401010101" pitchFamily="34" charset="-79"/>
                  </a:rPr>
                  <a:t>1 </a:t>
                </a:r>
                <a:r>
                  <a:rPr lang="en-US" sz="2800" dirty="0">
                    <a:solidFill>
                      <a:srgbClr val="002060"/>
                    </a:solidFill>
                    <a:latin typeface="David" panose="020E0502060401010101" pitchFamily="34" charset="-79"/>
                    <a:cs typeface="David" panose="020E0502060401010101" pitchFamily="34" charset="-79"/>
                  </a:rPr>
                  <a:t>A</a:t>
                </a:r>
                <a:r>
                  <a:rPr lang="en-US" sz="2800" baseline="-25000" dirty="0">
                    <a:solidFill>
                      <a:srgbClr val="002060"/>
                    </a:solidFill>
                    <a:latin typeface="David" panose="020E0502060401010101" pitchFamily="34" charset="-79"/>
                    <a:cs typeface="David" panose="020E0502060401010101" pitchFamily="34" charset="-79"/>
                  </a:rPr>
                  <a:t>2</a:t>
                </a:r>
                <a:r>
                  <a:rPr lang="en-US" sz="2800" dirty="0">
                    <a:solidFill>
                      <a:srgbClr val="002060"/>
                    </a:solidFill>
                    <a:latin typeface="David" panose="020E0502060401010101" pitchFamily="34" charset="-79"/>
                    <a:cs typeface="David" panose="020E0502060401010101" pitchFamily="34" charset="-79"/>
                  </a:rPr>
                  <a:t> A</a:t>
                </a:r>
                <a:r>
                  <a:rPr lang="en-US" sz="2800" baseline="-25000" dirty="0">
                    <a:solidFill>
                      <a:srgbClr val="002060"/>
                    </a:solidFill>
                    <a:latin typeface="David" panose="020E0502060401010101" pitchFamily="34" charset="-79"/>
                    <a:cs typeface="David" panose="020E0502060401010101" pitchFamily="34" charset="-79"/>
                  </a:rPr>
                  <a:t>3</a:t>
                </a:r>
                <a:r>
                  <a:rPr lang="en-US" sz="2800" dirty="0">
                    <a:solidFill>
                      <a:srgbClr val="002060"/>
                    </a:solidFill>
                    <a:latin typeface="David" panose="020E0502060401010101" pitchFamily="34" charset="-79"/>
                    <a:cs typeface="David" panose="020E0502060401010101" pitchFamily="34" charset="-79"/>
                  </a:rPr>
                  <a:t> </a:t>
                </a:r>
                <a:endParaRPr lang="en-US" sz="2800" dirty="0" smtClean="0">
                  <a:solidFill>
                    <a:srgbClr val="002060"/>
                  </a:solidFill>
                  <a:latin typeface="David" panose="020E0502060401010101" pitchFamily="34" charset="-79"/>
                  <a:cs typeface="David" panose="020E0502060401010101" pitchFamily="34" charset="-79"/>
                </a:endParaRPr>
              </a:p>
              <a:p>
                <a:pPr algn="l" rtl="0">
                  <a:lnSpc>
                    <a:spcPct val="100000"/>
                  </a:lnSpc>
                  <a:spcAft>
                    <a:spcPts val="1200"/>
                  </a:spcAft>
                  <a:buClr>
                    <a:srgbClr val="002060"/>
                  </a:buClr>
                </a:pPr>
                <a:r>
                  <a:rPr lang="en-US" sz="2800" dirty="0" smtClean="0">
                    <a:solidFill>
                      <a:srgbClr val="002060"/>
                    </a:solidFill>
                    <a:latin typeface="David" panose="020E0502060401010101" pitchFamily="34" charset="-79"/>
                    <a:cs typeface="David" panose="020E0502060401010101" pitchFamily="34" charset="-79"/>
                  </a:rPr>
                  <a:t>A</a:t>
                </a:r>
                <a:r>
                  <a:rPr lang="en-US" sz="2800" baseline="-25000" dirty="0" smtClean="0">
                    <a:solidFill>
                      <a:srgbClr val="002060"/>
                    </a:solidFill>
                    <a:latin typeface="David" panose="020E0502060401010101" pitchFamily="34" charset="-79"/>
                    <a:cs typeface="David" panose="020E0502060401010101" pitchFamily="34" charset="-79"/>
                  </a:rPr>
                  <a:t>1 </a:t>
                </a:r>
                <a:r>
                  <a:rPr lang="en-US" sz="2800" dirty="0">
                    <a:solidFill>
                      <a:srgbClr val="002060"/>
                    </a:solidFill>
                    <a:latin typeface="David" panose="020E0502060401010101" pitchFamily="34" charset="-79"/>
                    <a:cs typeface="David" panose="020E0502060401010101" pitchFamily="34" charset="-79"/>
                  </a:rPr>
                  <a:t>and A</a:t>
                </a:r>
                <a:r>
                  <a:rPr lang="en-US" sz="2800" baseline="-25000" dirty="0">
                    <a:solidFill>
                      <a:srgbClr val="002060"/>
                    </a:solidFill>
                    <a:latin typeface="David" panose="020E0502060401010101" pitchFamily="34" charset="-79"/>
                    <a:cs typeface="David" panose="020E0502060401010101" pitchFamily="34" charset="-79"/>
                  </a:rPr>
                  <a:t>2</a:t>
                </a:r>
                <a:r>
                  <a:rPr lang="en-US" sz="2800" dirty="0">
                    <a:solidFill>
                      <a:srgbClr val="002060"/>
                    </a:solidFill>
                    <a:latin typeface="David" panose="020E0502060401010101" pitchFamily="34" charset="-79"/>
                    <a:cs typeface="David" panose="020E0502060401010101" pitchFamily="34" charset="-79"/>
                  </a:rPr>
                  <a:t> are parallel to </a:t>
                </a:r>
                <a:r>
                  <a:rPr lang="en-US" sz="2800" dirty="0" smtClean="0">
                    <a:solidFill>
                      <a:srgbClr val="002060"/>
                    </a:solidFill>
                    <a:latin typeface="David" panose="020E0502060401010101" pitchFamily="34" charset="-79"/>
                    <a:cs typeface="David" panose="020E0502060401010101" pitchFamily="34" charset="-79"/>
                  </a:rPr>
                  <a:t>the </a:t>
                </a:r>
                <a14:m>
                  <m:oMath xmlns:m="http://schemas.openxmlformats.org/officeDocument/2006/math">
                    <m:r>
                      <a:rPr lang="en-US" sz="2800" i="1">
                        <a:solidFill>
                          <a:srgbClr val="002060"/>
                        </a:solidFill>
                        <a:latin typeface="Cambria Math" panose="02040503050406030204" pitchFamily="18" charset="0"/>
                        <a:cs typeface="David" panose="020E0502060401010101" pitchFamily="34" charset="-79"/>
                      </a:rPr>
                      <m:t>(</m:t>
                    </m:r>
                    <m:r>
                      <a:rPr lang="en-US" sz="2800" i="1">
                        <a:solidFill>
                          <a:srgbClr val="002060"/>
                        </a:solidFill>
                        <a:latin typeface="Cambria Math" panose="02040503050406030204" pitchFamily="18" charset="0"/>
                        <a:cs typeface="David" panose="020E0502060401010101" pitchFamily="34" charset="-79"/>
                      </a:rPr>
                      <m:t>h</m:t>
                    </m:r>
                    <m:r>
                      <a:rPr lang="en-US" sz="2800" i="1">
                        <a:solidFill>
                          <a:srgbClr val="002060"/>
                        </a:solidFill>
                        <a:latin typeface="Cambria Math" panose="02040503050406030204" pitchFamily="18" charset="0"/>
                        <a:cs typeface="David" panose="020E0502060401010101" pitchFamily="34" charset="-79"/>
                      </a:rPr>
                      <m:t>𝑘𝑙</m:t>
                    </m:r>
                    <m:r>
                      <a:rPr lang="en-US" sz="2800" i="1">
                        <a:solidFill>
                          <a:srgbClr val="002060"/>
                        </a:solidFill>
                        <a:latin typeface="Cambria Math" panose="02040503050406030204" pitchFamily="18" charset="0"/>
                        <a:cs typeface="David" panose="020E0502060401010101" pitchFamily="34" charset="-79"/>
                      </a:rPr>
                      <m:t>)</m:t>
                    </m:r>
                  </m:oMath>
                </a14:m>
                <a:r>
                  <a:rPr lang="en-US" sz="2800" dirty="0" smtClean="0">
                    <a:solidFill>
                      <a:srgbClr val="002060"/>
                    </a:solidFill>
                    <a:latin typeface="David" panose="020E0502060401010101" pitchFamily="34" charset="-79"/>
                    <a:cs typeface="David" panose="020E0502060401010101" pitchFamily="34" charset="-79"/>
                  </a:rPr>
                  <a:t> plane</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15" name="Content Placeholder 2"/>
              <p:cNvSpPr>
                <a:spLocks noGrp="1" noRot="1" noChangeAspect="1" noMove="1" noResize="1" noEditPoints="1" noAdjustHandles="1" noChangeArrowheads="1" noChangeShapeType="1" noTextEdit="1"/>
              </p:cNvSpPr>
              <p:nvPr>
                <p:ph idx="1"/>
              </p:nvPr>
            </p:nvSpPr>
            <p:spPr>
              <a:xfrm>
                <a:off x="1073806" y="807302"/>
                <a:ext cx="9875520" cy="5416522"/>
              </a:xfrm>
              <a:blipFill>
                <a:blip r:embed="rId3"/>
                <a:stretch>
                  <a:fillRect l="-1667" t="-247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28</a:t>
            </a:fld>
            <a:endParaRPr lang="he-IL"/>
          </a:p>
        </p:txBody>
      </p:sp>
    </p:spTree>
    <p:extLst>
      <p:ext uri="{BB962C8B-B14F-4D97-AF65-F5344CB8AC3E}">
        <p14:creationId xmlns:p14="http://schemas.microsoft.com/office/powerpoint/2010/main" val="20843080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831268" y="807303"/>
            <a:ext cx="10952874" cy="5801312"/>
          </a:xfrm>
        </p:spPr>
        <p:txBody>
          <a:bodyPr>
            <a:normAutofit/>
          </a:bodyPr>
          <a:lstStyle/>
          <a:p>
            <a:pPr marL="45720" indent="0" algn="l" rtl="0">
              <a:spcBef>
                <a:spcPts val="1200"/>
              </a:spcBef>
              <a:spcAft>
                <a:spcPts val="1200"/>
              </a:spcAft>
              <a:buNone/>
            </a:pPr>
            <a:r>
              <a:rPr lang="en-US" sz="4000" b="1" u="sng" dirty="0">
                <a:solidFill>
                  <a:srgbClr val="D48C0A"/>
                </a:solidFill>
                <a:latin typeface="David" panose="020E0502060401010101" pitchFamily="34" charset="-79"/>
                <a:cs typeface="David" panose="020E0502060401010101" pitchFamily="34" charset="-79"/>
              </a:rPr>
              <a:t>Atomic density calculations</a:t>
            </a:r>
            <a:endParaRPr lang="en-US" sz="4000" b="1" i="1" u="sng" dirty="0">
              <a:solidFill>
                <a:srgbClr val="D48C0A"/>
              </a:solidFill>
            </a:endParaRPr>
          </a:p>
          <a:p>
            <a:pPr marL="45720" indent="0" algn="l" rtl="0">
              <a:spcBef>
                <a:spcPts val="2400"/>
              </a:spcBef>
              <a:spcAft>
                <a:spcPts val="600"/>
              </a:spcAft>
              <a:buNone/>
            </a:pPr>
            <a:r>
              <a:rPr lang="en-US" sz="3200" u="sng" kern="500" dirty="0" smtClean="0">
                <a:solidFill>
                  <a:srgbClr val="002060"/>
                </a:solidFill>
                <a:latin typeface="David" panose="020E0502060401010101" pitchFamily="34" charset="-79"/>
                <a:cs typeface="David" panose="020E0502060401010101" pitchFamily="34" charset="-79"/>
              </a:rPr>
              <a:t>Probability Distribution Function (PDF): </a:t>
            </a:r>
            <a:endParaRPr lang="en-US" sz="3200" u="sng" kern="500" dirty="0">
              <a:solidFill>
                <a:srgbClr val="002060"/>
              </a:solidFill>
              <a:latin typeface="David" panose="020E0502060401010101" pitchFamily="34" charset="-79"/>
              <a:cs typeface="David" panose="020E0502060401010101" pitchFamily="34" charset="-79"/>
            </a:endParaRPr>
          </a:p>
          <a:p>
            <a:pPr marL="45720" indent="0" algn="l" rtl="0">
              <a:spcBef>
                <a:spcPts val="2400"/>
              </a:spcBef>
              <a:spcAft>
                <a:spcPts val="600"/>
              </a:spcAft>
              <a:buNone/>
            </a:pPr>
            <a:r>
              <a:rPr lang="en-US" sz="2800" kern="1000" dirty="0">
                <a:solidFill>
                  <a:srgbClr val="002060"/>
                </a:solidFill>
                <a:latin typeface="David" panose="020E0502060401010101" pitchFamily="34" charset="-79"/>
                <a:cs typeface="David" panose="020E0502060401010101" pitchFamily="34" charset="-79"/>
              </a:rPr>
              <a:t>C</a:t>
            </a:r>
            <a:r>
              <a:rPr lang="en-US" sz="2800" kern="1000" dirty="0" smtClean="0">
                <a:solidFill>
                  <a:srgbClr val="002060"/>
                </a:solidFill>
                <a:latin typeface="David" panose="020E0502060401010101" pitchFamily="34" charset="-79"/>
                <a:cs typeface="David" panose="020E0502060401010101" pitchFamily="34" charset="-79"/>
              </a:rPr>
              <a:t>alculates the probability to find an atom within a certain volume in space</a:t>
            </a:r>
          </a:p>
          <a:p>
            <a:pPr marL="45720" indent="0" algn="l" rtl="0">
              <a:spcBef>
                <a:spcPts val="2400"/>
              </a:spcBef>
              <a:spcAft>
                <a:spcPts val="600"/>
              </a:spcAft>
              <a:buNone/>
            </a:pPr>
            <a:r>
              <a:rPr lang="en-US" sz="3200" u="sng" kern="1000" dirty="0" smtClean="0">
                <a:solidFill>
                  <a:srgbClr val="002060"/>
                </a:solidFill>
                <a:latin typeface="David" panose="020E0502060401010101" pitchFamily="34" charset="-79"/>
                <a:cs typeface="David" panose="020E0502060401010101" pitchFamily="34" charset="-79"/>
              </a:rPr>
              <a:t>Atomic Displacement Parameters (ADPs):</a:t>
            </a:r>
          </a:p>
          <a:p>
            <a:pPr marL="45720" indent="0" algn="l" rtl="0">
              <a:spcBef>
                <a:spcPts val="2400"/>
              </a:spcBef>
              <a:spcAft>
                <a:spcPts val="600"/>
              </a:spcAft>
              <a:buNone/>
            </a:pPr>
            <a:r>
              <a:rPr lang="en-US" sz="2800" kern="1000" dirty="0" smtClean="0">
                <a:solidFill>
                  <a:srgbClr val="002060"/>
                </a:solidFill>
                <a:latin typeface="David" panose="020E0502060401010101" pitchFamily="34" charset="-79"/>
                <a:cs typeface="David" panose="020E0502060401010101" pitchFamily="34" charset="-79"/>
              </a:rPr>
              <a:t>Indicates magnitude and direction of thermal vibrations of atoms in crystals</a:t>
            </a:r>
            <a:endParaRPr lang="en-US" sz="2800" kern="1000" dirty="0">
              <a:solidFill>
                <a:srgbClr val="002060"/>
              </a:solidFill>
              <a:latin typeface="David" panose="020E0502060401010101" pitchFamily="34" charset="-79"/>
              <a:cs typeface="David" panose="020E0502060401010101" pitchFamily="34" charset="-79"/>
            </a:endParaRPr>
          </a:p>
          <a:p>
            <a:pPr marL="45720" indent="0" algn="l" rtl="0">
              <a:buNone/>
            </a:pPr>
            <a:endParaRPr lang="en-US" sz="2400" dirty="0" smtClean="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29</a:t>
            </a:fld>
            <a:endParaRPr lang="he-IL"/>
          </a:p>
        </p:txBody>
      </p:sp>
    </p:spTree>
    <p:extLst>
      <p:ext uri="{BB962C8B-B14F-4D97-AF65-F5344CB8AC3E}">
        <p14:creationId xmlns:p14="http://schemas.microsoft.com/office/powerpoint/2010/main" val="3530081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932" y="609600"/>
            <a:ext cx="9875520" cy="1356360"/>
          </a:xfrm>
        </p:spPr>
        <p:txBody>
          <a:bodyPr>
            <a:normAutofit/>
          </a:bodyPr>
          <a:lstStyle/>
          <a:p>
            <a:pPr rtl="0"/>
            <a:r>
              <a:rPr lang="en-US" sz="5400" b="1" u="sng" dirty="0" smtClean="0">
                <a:solidFill>
                  <a:srgbClr val="002060"/>
                </a:solidFill>
                <a:latin typeface="David" panose="020E0502060401010101" pitchFamily="34" charset="-79"/>
                <a:cs typeface="David" panose="020E0502060401010101" pitchFamily="34" charset="-79"/>
              </a:rPr>
              <a:t>Outline</a:t>
            </a:r>
            <a:endParaRPr lang="en-US" sz="5400" b="1" u="sng" dirty="0">
              <a:solidFill>
                <a:srgbClr val="002060"/>
              </a:solidFill>
              <a:latin typeface="David" panose="020E0502060401010101" pitchFamily="34" charset="-79"/>
              <a:cs typeface="David" panose="020E0502060401010101" pitchFamily="34" charset="-79"/>
            </a:endParaRPr>
          </a:p>
        </p:txBody>
      </p:sp>
      <p:sp>
        <p:nvSpPr>
          <p:cNvPr id="29" name="Rounded Rectangle 28"/>
          <p:cNvSpPr/>
          <p:nvPr/>
        </p:nvSpPr>
        <p:spPr>
          <a:xfrm>
            <a:off x="3055649" y="3521275"/>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Model</a:t>
            </a:r>
            <a:endParaRPr lang="en-US" sz="2800" dirty="0">
              <a:solidFill>
                <a:srgbClr val="002060"/>
              </a:solidFill>
              <a:latin typeface="David" panose="020E0502060401010101" pitchFamily="34" charset="-79"/>
              <a:cs typeface="David" panose="020E0502060401010101" pitchFamily="34" charset="-79"/>
            </a:endParaRPr>
          </a:p>
        </p:txBody>
      </p:sp>
      <p:sp>
        <p:nvSpPr>
          <p:cNvPr id="30" name="Rounded Rectangle 29"/>
          <p:cNvSpPr/>
          <p:nvPr/>
        </p:nvSpPr>
        <p:spPr>
          <a:xfrm>
            <a:off x="2412450" y="2636946"/>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Aim of Work</a:t>
            </a:r>
            <a:endParaRPr lang="en-US" sz="2800" dirty="0">
              <a:solidFill>
                <a:srgbClr val="002060"/>
              </a:solidFill>
              <a:latin typeface="David" panose="020E0502060401010101" pitchFamily="34" charset="-79"/>
              <a:cs typeface="David" panose="020E0502060401010101" pitchFamily="34" charset="-79"/>
            </a:endParaRPr>
          </a:p>
        </p:txBody>
      </p:sp>
      <p:sp>
        <p:nvSpPr>
          <p:cNvPr id="31" name="Rounded Rectangle 30"/>
          <p:cNvSpPr/>
          <p:nvPr/>
        </p:nvSpPr>
        <p:spPr>
          <a:xfrm>
            <a:off x="3639614" y="4378538"/>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Results</a:t>
            </a:r>
            <a:endParaRPr lang="en-US" sz="2800" dirty="0">
              <a:solidFill>
                <a:srgbClr val="002060"/>
              </a:solidFill>
              <a:latin typeface="David" panose="020E0502060401010101" pitchFamily="34" charset="-79"/>
              <a:cs typeface="David" panose="020E0502060401010101" pitchFamily="34" charset="-79"/>
            </a:endParaRPr>
          </a:p>
        </p:txBody>
      </p:sp>
      <p:sp>
        <p:nvSpPr>
          <p:cNvPr id="32" name="Rounded Rectangle 31"/>
          <p:cNvSpPr/>
          <p:nvPr/>
        </p:nvSpPr>
        <p:spPr>
          <a:xfrm>
            <a:off x="4354164" y="5253190"/>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Conclusions</a:t>
            </a:r>
            <a:endParaRPr lang="en-US" sz="2800" dirty="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3</a:t>
            </a:fld>
            <a:endParaRPr lang="he-IL"/>
          </a:p>
        </p:txBody>
      </p:sp>
      <p:sp>
        <p:nvSpPr>
          <p:cNvPr id="9" name="Rounded Rectangle 8"/>
          <p:cNvSpPr/>
          <p:nvPr/>
        </p:nvSpPr>
        <p:spPr>
          <a:xfrm>
            <a:off x="1769422" y="1765828"/>
            <a:ext cx="2231682" cy="672737"/>
          </a:xfrm>
          <a:prstGeom prst="roundRect">
            <a:avLst/>
          </a:prstGeom>
          <a:solidFill>
            <a:srgbClr val="70AC8B"/>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2060"/>
                </a:solidFill>
                <a:latin typeface="David" panose="020E0502060401010101" pitchFamily="34" charset="-79"/>
                <a:cs typeface="David" panose="020E0502060401010101" pitchFamily="34" charset="-79"/>
              </a:rPr>
              <a:t>Introduction</a:t>
            </a:r>
            <a:endParaRPr lang="en-US" sz="2800" b="1" dirty="0">
              <a:solidFill>
                <a:srgbClr val="002060"/>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093566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802728" y="874921"/>
            <a:ext cx="10952874" cy="5801312"/>
          </a:xfrm>
        </p:spPr>
        <p:txBody>
          <a:bodyPr>
            <a:normAutofit/>
          </a:bodyPr>
          <a:lstStyle/>
          <a:p>
            <a:pPr marL="45720" indent="0" algn="l" rtl="0">
              <a:spcBef>
                <a:spcPts val="600"/>
              </a:spcBef>
              <a:buNone/>
            </a:pPr>
            <a:r>
              <a:rPr lang="en-US" sz="3600" b="1" dirty="0" smtClean="0">
                <a:solidFill>
                  <a:srgbClr val="002060"/>
                </a:solidFill>
                <a:latin typeface="David" panose="020E0502060401010101" pitchFamily="34" charset="-79"/>
                <a:cs typeface="David" panose="020E0502060401010101" pitchFamily="34" charset="-79"/>
              </a:rPr>
              <a:t>ORTEP – Oak Ridge Thermal Ellipsoid Plots</a:t>
            </a:r>
          </a:p>
          <a:p>
            <a:pPr algn="l" rtl="0">
              <a:spcAft>
                <a:spcPts val="1200"/>
              </a:spcAft>
              <a:buClr>
                <a:srgbClr val="FF0000"/>
              </a:buClr>
            </a:pPr>
            <a:r>
              <a:rPr lang="en-US" sz="2800" dirty="0" smtClean="0">
                <a:solidFill>
                  <a:srgbClr val="FF0000"/>
                </a:solidFill>
                <a:latin typeface="David" panose="020E0502060401010101" pitchFamily="34" charset="-79"/>
                <a:cs typeface="David" panose="020E0502060401010101" pitchFamily="34" charset="-79"/>
              </a:rPr>
              <a:t>Program for drawing crystal structure illustrations</a:t>
            </a:r>
          </a:p>
          <a:p>
            <a:pPr marL="45720" indent="0" algn="l" rtl="0">
              <a:spcAft>
                <a:spcPts val="1200"/>
              </a:spcAft>
              <a:buNone/>
            </a:pPr>
            <a:endParaRPr lang="en-US" sz="3600" dirty="0" smtClean="0">
              <a:solidFill>
                <a:srgbClr val="002060"/>
              </a:solidFill>
            </a:endParaRPr>
          </a:p>
          <a:p>
            <a:pPr marL="45720" indent="0" algn="l" rtl="0">
              <a:buNone/>
            </a:pPr>
            <a:endParaRPr lang="en-US" sz="2800" b="1" dirty="0" smtClean="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30</a:t>
            </a:fld>
            <a:endParaRPr lang="he-IL"/>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Layer>
                </a14:imgProps>
              </a:ext>
            </a:extLst>
          </a:blip>
          <a:stretch>
            <a:fillRect/>
          </a:stretch>
        </p:blipFill>
        <p:spPr>
          <a:xfrm>
            <a:off x="5944323" y="2154560"/>
            <a:ext cx="4542913" cy="3708000"/>
          </a:xfrm>
          <a:prstGeom prst="rect">
            <a:avLst/>
          </a:prstGeom>
          <a:ln w="28575">
            <a:solidFill>
              <a:srgbClr val="002060"/>
            </a:solidFill>
          </a:ln>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sharpenSoften amount="10000"/>
                    </a14:imgEffect>
                  </a14:imgLayer>
                </a14:imgProps>
              </a:ext>
            </a:extLst>
          </a:blip>
          <a:stretch>
            <a:fillRect/>
          </a:stretch>
        </p:blipFill>
        <p:spPr>
          <a:xfrm>
            <a:off x="1476370" y="2154560"/>
            <a:ext cx="3494761" cy="3708000"/>
          </a:xfrm>
          <a:prstGeom prst="rect">
            <a:avLst/>
          </a:prstGeom>
          <a:ln w="28575">
            <a:solidFill>
              <a:srgbClr val="002060"/>
            </a:solidFill>
          </a:ln>
        </p:spPr>
      </p:pic>
      <p:sp>
        <p:nvSpPr>
          <p:cNvPr id="6" name="TextBox 5"/>
          <p:cNvSpPr txBox="1"/>
          <p:nvPr/>
        </p:nvSpPr>
        <p:spPr>
          <a:xfrm>
            <a:off x="361546" y="6083306"/>
            <a:ext cx="10293934" cy="523220"/>
          </a:xfrm>
          <a:prstGeom prst="rect">
            <a:avLst/>
          </a:prstGeom>
          <a:noFill/>
        </p:spPr>
        <p:txBody>
          <a:bodyPr wrap="square" rtlCol="0">
            <a:spAutoFit/>
          </a:bodyPr>
          <a:lstStyle/>
          <a:p>
            <a:r>
              <a:rPr lang="en-US" sz="1400" dirty="0" smtClean="0">
                <a:latin typeface="David" panose="020E0502060401010101" pitchFamily="34" charset="-79"/>
                <a:cs typeface="David" panose="020E0502060401010101" pitchFamily="34" charset="-79"/>
              </a:rPr>
              <a:t>3. </a:t>
            </a:r>
            <a:r>
              <a:rPr lang="en-US" sz="1400" dirty="0">
                <a:latin typeface="David" panose="020E0502060401010101" pitchFamily="34" charset="-79"/>
                <a:cs typeface="David" panose="020E0502060401010101" pitchFamily="34" charset="-79"/>
              </a:rPr>
              <a:t>Hernández-</a:t>
            </a:r>
            <a:r>
              <a:rPr lang="en-US" sz="1400" dirty="0" err="1">
                <a:latin typeface="David" panose="020E0502060401010101" pitchFamily="34" charset="-79"/>
                <a:cs typeface="David" panose="020E0502060401010101" pitchFamily="34" charset="-79"/>
              </a:rPr>
              <a:t>Daguer</a:t>
            </a:r>
            <a:r>
              <a:rPr lang="en-US" sz="1400" dirty="0">
                <a:latin typeface="David" panose="020E0502060401010101" pitchFamily="34" charset="-79"/>
                <a:cs typeface="David" panose="020E0502060401010101" pitchFamily="34" charset="-79"/>
              </a:rPr>
              <a:t>, O. S., Barnes, C. L., Hernández-Rivera, S. P. &amp; Ríos-Steiner, J. L. Crystal Structure Elucidation of the Novel Molecular-Inorganic Polymer </a:t>
            </a:r>
            <a:r>
              <a:rPr lang="en-US" sz="1400" dirty="0" smtClean="0">
                <a:latin typeface="David" panose="020E0502060401010101" pitchFamily="34" charset="-79"/>
                <a:cs typeface="David" panose="020E0502060401010101" pitchFamily="34" charset="-79"/>
              </a:rPr>
              <a:t>K</a:t>
            </a:r>
            <a:r>
              <a:rPr lang="en-US" sz="1400" baseline="-25000" dirty="0" smtClean="0">
                <a:latin typeface="David" panose="020E0502060401010101" pitchFamily="34" charset="-79"/>
                <a:cs typeface="David" panose="020E0502060401010101" pitchFamily="34" charset="-79"/>
              </a:rPr>
              <a:t>2</a:t>
            </a:r>
            <a:r>
              <a:rPr lang="en-US" sz="1400" dirty="0" smtClean="0">
                <a:latin typeface="David" panose="020E0502060401010101" pitchFamily="34" charset="-79"/>
                <a:cs typeface="David" panose="020E0502060401010101" pitchFamily="34" charset="-79"/>
              </a:rPr>
              <a:t>SeO</a:t>
            </a:r>
            <a:r>
              <a:rPr lang="en-US" sz="1400" baseline="-25000" dirty="0" smtClean="0">
                <a:latin typeface="David" panose="020E0502060401010101" pitchFamily="34" charset="-79"/>
                <a:cs typeface="David" panose="020E0502060401010101" pitchFamily="34" charset="-79"/>
              </a:rPr>
              <a:t>4</a:t>
            </a:r>
            <a:r>
              <a:rPr lang="en-US" sz="1400" dirty="0" smtClean="0">
                <a:latin typeface="David" panose="020E0502060401010101" pitchFamily="34" charset="-79"/>
                <a:cs typeface="David" panose="020E0502060401010101" pitchFamily="34" charset="-79"/>
              </a:rPr>
              <a:t>· </a:t>
            </a:r>
            <a:r>
              <a:rPr lang="en-US" sz="1400" dirty="0">
                <a:latin typeface="David" panose="020E0502060401010101" pitchFamily="34" charset="-79"/>
                <a:cs typeface="David" panose="020E0502060401010101" pitchFamily="34" charset="-79"/>
              </a:rPr>
              <a:t>H</a:t>
            </a:r>
            <a:r>
              <a:rPr lang="en-US" sz="1400" baseline="-25000" dirty="0">
                <a:latin typeface="David" panose="020E0502060401010101" pitchFamily="34" charset="-79"/>
                <a:cs typeface="David" panose="020E0502060401010101" pitchFamily="34" charset="-79"/>
              </a:rPr>
              <a:t>2</a:t>
            </a:r>
            <a:r>
              <a:rPr lang="en-US" sz="1400" dirty="0">
                <a:latin typeface="David" panose="020E0502060401010101" pitchFamily="34" charset="-79"/>
                <a:cs typeface="David" panose="020E0502060401010101" pitchFamily="34" charset="-79"/>
              </a:rPr>
              <a:t>SeO</a:t>
            </a:r>
            <a:r>
              <a:rPr lang="en-US" sz="1400" baseline="-25000" dirty="0">
                <a:latin typeface="David" panose="020E0502060401010101" pitchFamily="34" charset="-79"/>
                <a:cs typeface="David" panose="020E0502060401010101" pitchFamily="34" charset="-79"/>
              </a:rPr>
              <a:t>3</a:t>
            </a:r>
            <a:r>
              <a:rPr lang="en-US" sz="1400" dirty="0">
                <a:latin typeface="David" panose="020E0502060401010101" pitchFamily="34" charset="-79"/>
                <a:cs typeface="David" panose="020E0502060401010101" pitchFamily="34" charset="-79"/>
              </a:rPr>
              <a:t>. ArXiv190103765 Cond-Mat (2019).</a:t>
            </a:r>
          </a:p>
        </p:txBody>
      </p:sp>
    </p:spTree>
    <p:extLst>
      <p:ext uri="{BB962C8B-B14F-4D97-AF65-F5344CB8AC3E}">
        <p14:creationId xmlns:p14="http://schemas.microsoft.com/office/powerpoint/2010/main" val="20940106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2"/>
              <p:cNvSpPr>
                <a:spLocks noGrp="1"/>
              </p:cNvSpPr>
              <p:nvPr>
                <p:ph idx="1"/>
              </p:nvPr>
            </p:nvSpPr>
            <p:spPr>
              <a:xfrm>
                <a:off x="831268" y="807303"/>
                <a:ext cx="11360732" cy="5801312"/>
              </a:xfrm>
            </p:spPr>
            <p:txBody>
              <a:bodyPr>
                <a:normAutofit/>
              </a:bodyPr>
              <a:lstStyle/>
              <a:p>
                <a:pPr marL="45720" indent="0" algn="l" rtl="0">
                  <a:spcAft>
                    <a:spcPts val="1200"/>
                  </a:spcAft>
                  <a:buNone/>
                </a:pPr>
                <a:r>
                  <a:rPr lang="en-US" sz="4000" b="1" u="sng" dirty="0" smtClean="0">
                    <a:solidFill>
                      <a:srgbClr val="D48C0A"/>
                    </a:solidFill>
                    <a:latin typeface="David" panose="020E0502060401010101" pitchFamily="34" charset="-79"/>
                    <a:cs typeface="David" panose="020E0502060401010101" pitchFamily="34" charset="-79"/>
                  </a:rPr>
                  <a:t>Atomic density calculations</a:t>
                </a:r>
                <a:endParaRPr lang="en-US" sz="4000" b="1" i="1" u="sng" dirty="0">
                  <a:solidFill>
                    <a:srgbClr val="D48C0A"/>
                  </a:solidFill>
                </a:endParaRPr>
              </a:p>
              <a:p>
                <a:pPr marL="45720" indent="0" algn="just" rtl="0">
                  <a:spcAft>
                    <a:spcPts val="600"/>
                  </a:spcAft>
                  <a:buNone/>
                </a:pPr>
                <a14:m>
                  <m:oMath xmlns:m="http://schemas.openxmlformats.org/officeDocument/2006/math">
                    <m:r>
                      <a:rPr lang="en-US" sz="3200" b="1" i="1" smtClean="0">
                        <a:solidFill>
                          <a:srgbClr val="002060"/>
                        </a:solidFill>
                        <a:latin typeface="Cambria Math" panose="02040503050406030204" pitchFamily="18" charset="0"/>
                        <a:cs typeface="David" panose="020E0502060401010101" pitchFamily="34" charset="-79"/>
                      </a:rPr>
                      <m:t>             </m:t>
                    </m:r>
                    <m:r>
                      <a:rPr lang="en-US" sz="3200" b="1" i="1" smtClean="0">
                        <a:solidFill>
                          <a:srgbClr val="002060"/>
                        </a:solidFill>
                        <a:latin typeface="Cambria Math" panose="02040503050406030204" pitchFamily="18" charset="0"/>
                        <a:cs typeface="David" panose="020E0502060401010101" pitchFamily="34" charset="-79"/>
                      </a:rPr>
                      <m:t>𝑷𝑫𝑭</m:t>
                    </m:r>
                    <m:r>
                      <a:rPr lang="en-US" sz="3200" b="1" i="1" smtClean="0">
                        <a:solidFill>
                          <a:srgbClr val="002060"/>
                        </a:solidFill>
                        <a:latin typeface="Cambria Math" panose="02040503050406030204" pitchFamily="18" charset="0"/>
                        <a:cs typeface="David" panose="020E0502060401010101" pitchFamily="34" charset="-79"/>
                      </a:rPr>
                      <m:t>=</m:t>
                    </m:r>
                    <m:f>
                      <m:fPr>
                        <m:ctrlPr>
                          <a:rPr lang="en-US" sz="3200" b="1" i="1" smtClean="0">
                            <a:solidFill>
                              <a:srgbClr val="002060"/>
                            </a:solidFill>
                            <a:latin typeface="Cambria Math" panose="02040503050406030204" pitchFamily="18" charset="0"/>
                            <a:cs typeface="David" panose="020E0502060401010101" pitchFamily="34" charset="-79"/>
                          </a:rPr>
                        </m:ctrlPr>
                      </m:fPr>
                      <m:num>
                        <m:sSup>
                          <m:sSupPr>
                            <m:ctrlPr>
                              <a:rPr lang="en-US" sz="3200" b="1" i="1" smtClean="0">
                                <a:solidFill>
                                  <a:srgbClr val="002060"/>
                                </a:solidFill>
                                <a:latin typeface="Cambria Math" panose="02040503050406030204" pitchFamily="18" charset="0"/>
                                <a:cs typeface="David" panose="020E0502060401010101" pitchFamily="34" charset="-79"/>
                              </a:rPr>
                            </m:ctrlPr>
                          </m:sSupPr>
                          <m:e>
                            <m:d>
                              <m:dPr>
                                <m:begChr m:val="|"/>
                                <m:endChr m:val="|"/>
                                <m:ctrlPr>
                                  <a:rPr lang="en-US" sz="3200" b="1" i="1" smtClean="0">
                                    <a:solidFill>
                                      <a:srgbClr val="002060"/>
                                    </a:solidFill>
                                    <a:latin typeface="Cambria Math" panose="02040503050406030204" pitchFamily="18" charset="0"/>
                                    <a:cs typeface="David" panose="020E0502060401010101" pitchFamily="34" charset="-79"/>
                                  </a:rPr>
                                </m:ctrlPr>
                              </m:dPr>
                              <m:e>
                                <m:sSup>
                                  <m:sSupPr>
                                    <m:ctrlPr>
                                      <a:rPr lang="en-US" sz="3200" b="1" i="1" smtClean="0">
                                        <a:solidFill>
                                          <a:srgbClr val="002060"/>
                                        </a:solidFill>
                                        <a:latin typeface="Cambria Math" panose="02040503050406030204" pitchFamily="18" charset="0"/>
                                        <a:cs typeface="David" panose="020E0502060401010101" pitchFamily="34" charset="-79"/>
                                      </a:rPr>
                                    </m:ctrlPr>
                                  </m:sSupPr>
                                  <m:e>
                                    <m:r>
                                      <a:rPr lang="en-US" sz="3200" b="1" i="1"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𝝈</m:t>
                                    </m:r>
                                  </m:e>
                                  <m:sup>
                                    <m:r>
                                      <a:rPr lang="en-US" sz="3200" b="1" i="1" smtClean="0">
                                        <a:solidFill>
                                          <a:srgbClr val="002060"/>
                                        </a:solidFill>
                                        <a:latin typeface="Cambria Math" panose="02040503050406030204" pitchFamily="18" charset="0"/>
                                        <a:cs typeface="David" panose="020E0502060401010101" pitchFamily="34" charset="-79"/>
                                      </a:rPr>
                                      <m:t>−</m:t>
                                    </m:r>
                                    <m:r>
                                      <a:rPr lang="en-US" sz="3200" b="1" i="1" smtClean="0">
                                        <a:solidFill>
                                          <a:srgbClr val="002060"/>
                                        </a:solidFill>
                                        <a:latin typeface="Cambria Math" panose="02040503050406030204" pitchFamily="18" charset="0"/>
                                        <a:cs typeface="David" panose="020E0502060401010101" pitchFamily="34" charset="-79"/>
                                      </a:rPr>
                                      <m:t>𝟏</m:t>
                                    </m:r>
                                  </m:sup>
                                </m:sSup>
                              </m:e>
                            </m:d>
                          </m:e>
                          <m:sup>
                            <m:f>
                              <m:fPr>
                                <m:type m:val="lin"/>
                                <m:ctrlPr>
                                  <a:rPr lang="en-US" sz="3200" b="1" i="1" smtClean="0">
                                    <a:solidFill>
                                      <a:srgbClr val="002060"/>
                                    </a:solidFill>
                                    <a:latin typeface="Cambria Math" panose="02040503050406030204" pitchFamily="18" charset="0"/>
                                    <a:cs typeface="David" panose="020E0502060401010101" pitchFamily="34" charset="-79"/>
                                  </a:rPr>
                                </m:ctrlPr>
                              </m:fPr>
                              <m:num>
                                <m:r>
                                  <a:rPr lang="en-US" sz="3200" b="1" i="1" smtClean="0">
                                    <a:solidFill>
                                      <a:srgbClr val="002060"/>
                                    </a:solidFill>
                                    <a:latin typeface="Cambria Math" panose="02040503050406030204" pitchFamily="18" charset="0"/>
                                    <a:cs typeface="David" panose="020E0502060401010101" pitchFamily="34" charset="-79"/>
                                  </a:rPr>
                                  <m:t>𝟏</m:t>
                                </m:r>
                              </m:num>
                              <m:den>
                                <m:r>
                                  <a:rPr lang="en-US" sz="3200" b="1" i="1" smtClean="0">
                                    <a:solidFill>
                                      <a:srgbClr val="002060"/>
                                    </a:solidFill>
                                    <a:latin typeface="Cambria Math" panose="02040503050406030204" pitchFamily="18" charset="0"/>
                                    <a:cs typeface="David" panose="020E0502060401010101" pitchFamily="34" charset="-79"/>
                                  </a:rPr>
                                  <m:t>𝟐</m:t>
                                </m:r>
                              </m:den>
                            </m:f>
                          </m:sup>
                        </m:sSup>
                      </m:num>
                      <m:den>
                        <m:sSup>
                          <m:sSupPr>
                            <m:ctrlPr>
                              <a:rPr lang="en-US" sz="3200" b="1" i="1" smtClean="0">
                                <a:solidFill>
                                  <a:srgbClr val="002060"/>
                                </a:solidFill>
                                <a:latin typeface="Cambria Math" panose="02040503050406030204" pitchFamily="18" charset="0"/>
                                <a:cs typeface="David" panose="020E0502060401010101" pitchFamily="34" charset="-79"/>
                              </a:rPr>
                            </m:ctrlPr>
                          </m:sSupPr>
                          <m:e>
                            <m:r>
                              <a:rPr lang="en-US" sz="3200" b="1" i="1" smtClean="0">
                                <a:solidFill>
                                  <a:srgbClr val="002060"/>
                                </a:solidFill>
                                <a:latin typeface="Cambria Math" panose="02040503050406030204" pitchFamily="18" charset="0"/>
                                <a:cs typeface="David" panose="020E0502060401010101" pitchFamily="34" charset="-79"/>
                              </a:rPr>
                              <m:t>(</m:t>
                            </m:r>
                            <m:r>
                              <a:rPr lang="en-US" sz="3200" b="1" i="1" smtClean="0">
                                <a:solidFill>
                                  <a:srgbClr val="002060"/>
                                </a:solidFill>
                                <a:latin typeface="Cambria Math" panose="02040503050406030204" pitchFamily="18" charset="0"/>
                                <a:cs typeface="David" panose="020E0502060401010101" pitchFamily="34" charset="-79"/>
                              </a:rPr>
                              <m:t>𝟐</m:t>
                            </m:r>
                            <m:r>
                              <a:rPr lang="en-US" sz="3200" b="1" i="1"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𝝅</m:t>
                            </m:r>
                            <m:r>
                              <a:rPr lang="en-US" sz="3200" b="1" i="1"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m:t>
                            </m:r>
                          </m:e>
                          <m:sup>
                            <m:f>
                              <m:fPr>
                                <m:type m:val="lin"/>
                                <m:ctrlPr>
                                  <a:rPr lang="en-US" sz="3200" b="1" i="1" smtClean="0">
                                    <a:solidFill>
                                      <a:srgbClr val="002060"/>
                                    </a:solidFill>
                                    <a:latin typeface="Cambria Math" panose="02040503050406030204" pitchFamily="18" charset="0"/>
                                    <a:cs typeface="David" panose="020E0502060401010101" pitchFamily="34" charset="-79"/>
                                  </a:rPr>
                                </m:ctrlPr>
                              </m:fPr>
                              <m:num>
                                <m:r>
                                  <a:rPr lang="en-US" sz="3200" b="1" i="1" smtClean="0">
                                    <a:solidFill>
                                      <a:srgbClr val="002060"/>
                                    </a:solidFill>
                                    <a:latin typeface="Cambria Math" panose="02040503050406030204" pitchFamily="18" charset="0"/>
                                    <a:cs typeface="David" panose="020E0502060401010101" pitchFamily="34" charset="-79"/>
                                  </a:rPr>
                                  <m:t>𝟑</m:t>
                                </m:r>
                              </m:num>
                              <m:den>
                                <m:r>
                                  <a:rPr lang="en-US" sz="3200" b="1" i="1" smtClean="0">
                                    <a:solidFill>
                                      <a:srgbClr val="002060"/>
                                    </a:solidFill>
                                    <a:latin typeface="Cambria Math" panose="02040503050406030204" pitchFamily="18" charset="0"/>
                                    <a:cs typeface="David" panose="020E0502060401010101" pitchFamily="34" charset="-79"/>
                                  </a:rPr>
                                  <m:t>𝟐</m:t>
                                </m:r>
                              </m:den>
                            </m:f>
                          </m:sup>
                        </m:sSup>
                      </m:den>
                    </m:f>
                    <m:r>
                      <a:rPr lang="en-US" sz="3200" b="1" i="1" smtClean="0">
                        <a:solidFill>
                          <a:srgbClr val="002060"/>
                        </a:solidFill>
                        <a:latin typeface="Cambria Math" panose="02040503050406030204" pitchFamily="18" charset="0"/>
                        <a:cs typeface="David" panose="020E0502060401010101" pitchFamily="34" charset="-79"/>
                      </a:rPr>
                      <m:t>𝒆𝒙𝒑</m:t>
                    </m:r>
                    <m:d>
                      <m:dPr>
                        <m:ctrlPr>
                          <a:rPr lang="en-US" sz="3200" b="1" i="1" smtClean="0">
                            <a:solidFill>
                              <a:srgbClr val="002060"/>
                            </a:solidFill>
                            <a:latin typeface="Cambria Math" panose="02040503050406030204" pitchFamily="18" charset="0"/>
                            <a:cs typeface="David" panose="020E0502060401010101" pitchFamily="34" charset="-79"/>
                          </a:rPr>
                        </m:ctrlPr>
                      </m:dPr>
                      <m:e>
                        <m:r>
                          <a:rPr lang="en-US" sz="3200" b="1" i="1" smtClean="0">
                            <a:solidFill>
                              <a:srgbClr val="002060"/>
                            </a:solidFill>
                            <a:latin typeface="Cambria Math" panose="02040503050406030204" pitchFamily="18" charset="0"/>
                            <a:cs typeface="David" panose="020E0502060401010101" pitchFamily="34" charset="-79"/>
                          </a:rPr>
                          <m:t>−</m:t>
                        </m:r>
                        <m:f>
                          <m:fPr>
                            <m:ctrlPr>
                              <a:rPr lang="en-US" sz="3200" b="1" i="1" smtClean="0">
                                <a:solidFill>
                                  <a:srgbClr val="002060"/>
                                </a:solidFill>
                                <a:latin typeface="Cambria Math" panose="02040503050406030204" pitchFamily="18" charset="0"/>
                                <a:cs typeface="David" panose="020E0502060401010101" pitchFamily="34" charset="-79"/>
                              </a:rPr>
                            </m:ctrlPr>
                          </m:fPr>
                          <m:num>
                            <m:r>
                              <a:rPr lang="en-US" sz="3200" b="1" i="1" smtClean="0">
                                <a:solidFill>
                                  <a:srgbClr val="002060"/>
                                </a:solidFill>
                                <a:latin typeface="Cambria Math" panose="02040503050406030204" pitchFamily="18" charset="0"/>
                                <a:cs typeface="David" panose="020E0502060401010101" pitchFamily="34" charset="-79"/>
                              </a:rPr>
                              <m:t>𝟏</m:t>
                            </m:r>
                          </m:num>
                          <m:den>
                            <m:r>
                              <a:rPr lang="en-US" sz="3200" b="1" i="1" smtClean="0">
                                <a:solidFill>
                                  <a:srgbClr val="002060"/>
                                </a:solidFill>
                                <a:latin typeface="Cambria Math" panose="02040503050406030204" pitchFamily="18" charset="0"/>
                                <a:cs typeface="David" panose="020E0502060401010101" pitchFamily="34" charset="-79"/>
                              </a:rPr>
                              <m:t>𝟐</m:t>
                            </m:r>
                          </m:den>
                        </m:f>
                        <m:sSup>
                          <m:sSupPr>
                            <m:ctrlPr>
                              <a:rPr lang="en-US" sz="3200" b="1" i="1" smtClean="0">
                                <a:solidFill>
                                  <a:srgbClr val="002060"/>
                                </a:solidFill>
                                <a:latin typeface="Cambria Math" panose="02040503050406030204" pitchFamily="18" charset="0"/>
                                <a:cs typeface="David" panose="020E0502060401010101" pitchFamily="34" charset="-79"/>
                              </a:rPr>
                            </m:ctrlPr>
                          </m:sSupPr>
                          <m:e>
                            <m:r>
                              <a:rPr lang="en-US" sz="3200" b="1" i="1" smtClean="0">
                                <a:solidFill>
                                  <a:srgbClr val="002060"/>
                                </a:solidFill>
                                <a:latin typeface="Cambria Math" panose="02040503050406030204" pitchFamily="18" charset="0"/>
                                <a:cs typeface="David" panose="020E0502060401010101" pitchFamily="34" charset="-79"/>
                              </a:rPr>
                              <m:t>𝒖</m:t>
                            </m:r>
                          </m:e>
                          <m:sup>
                            <m:r>
                              <a:rPr lang="en-US" sz="3200" b="1" i="1" smtClean="0">
                                <a:solidFill>
                                  <a:srgbClr val="002060"/>
                                </a:solidFill>
                                <a:latin typeface="Cambria Math" panose="02040503050406030204" pitchFamily="18" charset="0"/>
                                <a:cs typeface="David" panose="020E0502060401010101" pitchFamily="34" charset="-79"/>
                              </a:rPr>
                              <m:t>𝑻</m:t>
                            </m:r>
                          </m:sup>
                        </m:sSup>
                        <m:sSup>
                          <m:sSupPr>
                            <m:ctrlPr>
                              <a:rPr lang="en-US" sz="3200" b="1" i="1">
                                <a:solidFill>
                                  <a:srgbClr val="002060"/>
                                </a:solidFill>
                                <a:latin typeface="Cambria Math" panose="02040503050406030204" pitchFamily="18" charset="0"/>
                                <a:cs typeface="David" panose="020E0502060401010101" pitchFamily="34" charset="-79"/>
                              </a:rPr>
                            </m:ctrlPr>
                          </m:sSupPr>
                          <m:e>
                            <m:r>
                              <a:rPr lang="en-US" sz="3200" b="1" i="1">
                                <a:solidFill>
                                  <a:srgbClr val="002060"/>
                                </a:solidFill>
                                <a:latin typeface="Cambria Math" panose="02040503050406030204" pitchFamily="18" charset="0"/>
                                <a:ea typeface="Cambria Math" panose="02040503050406030204" pitchFamily="18" charset="0"/>
                                <a:cs typeface="David" panose="020E0502060401010101" pitchFamily="34" charset="-79"/>
                              </a:rPr>
                              <m:t>𝝈</m:t>
                            </m:r>
                          </m:e>
                          <m:sup>
                            <m:r>
                              <a:rPr lang="en-US" sz="3200" b="1" i="1">
                                <a:solidFill>
                                  <a:srgbClr val="002060"/>
                                </a:solidFill>
                                <a:latin typeface="Cambria Math" panose="02040503050406030204" pitchFamily="18" charset="0"/>
                                <a:cs typeface="David" panose="020E0502060401010101" pitchFamily="34" charset="-79"/>
                              </a:rPr>
                              <m:t>−</m:t>
                            </m:r>
                            <m:r>
                              <a:rPr lang="en-US" sz="3200" b="1" i="1">
                                <a:solidFill>
                                  <a:srgbClr val="002060"/>
                                </a:solidFill>
                                <a:latin typeface="Cambria Math" panose="02040503050406030204" pitchFamily="18" charset="0"/>
                                <a:cs typeface="David" panose="020E0502060401010101" pitchFamily="34" charset="-79"/>
                              </a:rPr>
                              <m:t>𝟏</m:t>
                            </m:r>
                          </m:sup>
                        </m:sSup>
                        <m:r>
                          <a:rPr lang="en-US" sz="3200" b="1" i="1" smtClean="0">
                            <a:solidFill>
                              <a:srgbClr val="002060"/>
                            </a:solidFill>
                            <a:latin typeface="Cambria Math" panose="02040503050406030204" pitchFamily="18" charset="0"/>
                            <a:cs typeface="David" panose="020E0502060401010101" pitchFamily="34" charset="-79"/>
                          </a:rPr>
                          <m:t>𝒖</m:t>
                        </m:r>
                      </m:e>
                    </m:d>
                    <m:r>
                      <a:rPr lang="en-US" sz="3200" b="1" i="0" smtClean="0">
                        <a:solidFill>
                          <a:srgbClr val="002060"/>
                        </a:solidFill>
                        <a:latin typeface="Cambria Math" panose="02040503050406030204" pitchFamily="18" charset="0"/>
                        <a:cs typeface="David" panose="020E0502060401010101" pitchFamily="34" charset="-79"/>
                      </a:rPr>
                      <m:t>,</m:t>
                    </m:r>
                  </m:oMath>
                </a14:m>
                <a:r>
                  <a:rPr lang="en-US" sz="2800" b="1" dirty="0" smtClean="0">
                    <a:solidFill>
                      <a:srgbClr val="002060"/>
                    </a:solidFill>
                    <a:latin typeface="David" panose="020E0502060401010101" pitchFamily="34" charset="-79"/>
                    <a:cs typeface="David" panose="020E0502060401010101" pitchFamily="34" charset="-79"/>
                  </a:rPr>
                  <a:t>   </a:t>
                </a:r>
                <a14:m>
                  <m:oMath xmlns:m="http://schemas.openxmlformats.org/officeDocument/2006/math">
                    <m:r>
                      <a:rPr lang="en-US" sz="2800" i="1">
                        <a:solidFill>
                          <a:srgbClr val="002060"/>
                        </a:solidFill>
                        <a:latin typeface="Cambria Math" panose="02040503050406030204" pitchFamily="18" charset="0"/>
                        <a:cs typeface="David" panose="020E0502060401010101" pitchFamily="34" charset="-79"/>
                      </a:rPr>
                      <m:t>𝑢</m:t>
                    </m:r>
                    <m:r>
                      <a:rPr lang="en-US" sz="2800" i="1">
                        <a:solidFill>
                          <a:srgbClr val="002060"/>
                        </a:solidFill>
                        <a:latin typeface="Cambria Math" panose="02040503050406030204" pitchFamily="18" charset="0"/>
                        <a:cs typeface="David" panose="020E0502060401010101" pitchFamily="34" charset="-79"/>
                      </a:rPr>
                      <m:t>=</m:t>
                    </m:r>
                    <m:d>
                      <m:dPr>
                        <m:begChr m:val="["/>
                        <m:endChr m:val="]"/>
                        <m:ctrlPr>
                          <a:rPr lang="en-US" sz="2800" i="1">
                            <a:solidFill>
                              <a:srgbClr val="002060"/>
                            </a:solidFill>
                            <a:latin typeface="Cambria Math" panose="02040503050406030204" pitchFamily="18" charset="0"/>
                            <a:cs typeface="David" panose="020E0502060401010101" pitchFamily="34" charset="-79"/>
                          </a:rPr>
                        </m:ctrlPr>
                      </m:dPr>
                      <m:e>
                        <m:m>
                          <m:mPr>
                            <m:mcs>
                              <m:mc>
                                <m:mcPr>
                                  <m:count m:val="1"/>
                                  <m:mcJc m:val="center"/>
                                </m:mcPr>
                              </m:mc>
                            </m:mcs>
                            <m:ctrlPr>
                              <a:rPr lang="en-US" sz="2800" i="1">
                                <a:solidFill>
                                  <a:srgbClr val="002060"/>
                                </a:solidFill>
                                <a:latin typeface="Cambria Math" panose="02040503050406030204" pitchFamily="18" charset="0"/>
                                <a:cs typeface="David" panose="020E0502060401010101" pitchFamily="34" charset="-79"/>
                              </a:rPr>
                            </m:ctrlPr>
                          </m:mPr>
                          <m:mr>
                            <m:e>
                              <m:r>
                                <m:rPr>
                                  <m:brk m:alnAt="7"/>
                                </m:rPr>
                                <a:rPr lang="en-US" sz="2800" i="1">
                                  <a:solidFill>
                                    <a:srgbClr val="002060"/>
                                  </a:solidFill>
                                  <a:latin typeface="Cambria Math" panose="02040503050406030204" pitchFamily="18" charset="0"/>
                                  <a:cs typeface="David" panose="020E0502060401010101" pitchFamily="34" charset="-79"/>
                                </a:rPr>
                                <m:t>𝑥</m:t>
                              </m:r>
                              <m:r>
                                <a:rPr lang="en-US" sz="2800" i="1">
                                  <a:solidFill>
                                    <a:srgbClr val="002060"/>
                                  </a:solidFill>
                                  <a:latin typeface="Cambria Math" panose="02040503050406030204" pitchFamily="18" charset="0"/>
                                  <a:cs typeface="David" panose="020E0502060401010101" pitchFamily="34" charset="-79"/>
                                </a:rPr>
                                <m:t>−</m:t>
                              </m:r>
                              <m:sSub>
                                <m:sSubPr>
                                  <m:ctrlPr>
                                    <a:rPr lang="en-US" sz="2800" i="1">
                                      <a:solidFill>
                                        <a:srgbClr val="002060"/>
                                      </a:solidFill>
                                      <a:latin typeface="Cambria Math" panose="02040503050406030204" pitchFamily="18" charset="0"/>
                                      <a:cs typeface="David" panose="020E0502060401010101" pitchFamily="34" charset="-79"/>
                                    </a:rPr>
                                  </m:ctrlPr>
                                </m:sSubPr>
                                <m:e>
                                  <m:r>
                                    <m:rPr>
                                      <m:brk m:alnAt="7"/>
                                    </m:rPr>
                                    <a:rPr lang="en-US" sz="2800" i="1">
                                      <a:solidFill>
                                        <a:srgbClr val="002060"/>
                                      </a:solidFill>
                                      <a:latin typeface="Cambria Math" panose="02040503050406030204" pitchFamily="18" charset="0"/>
                                      <a:cs typeface="David" panose="020E0502060401010101" pitchFamily="34" charset="-79"/>
                                    </a:rPr>
                                    <m:t>𝑥</m:t>
                                  </m:r>
                                </m:e>
                                <m:sub>
                                  <m:r>
                                    <m:rPr>
                                      <m:brk m:alnAt="7"/>
                                    </m:rPr>
                                    <a:rPr lang="en-US" sz="2800" i="1">
                                      <a:solidFill>
                                        <a:srgbClr val="002060"/>
                                      </a:solidFill>
                                      <a:latin typeface="Cambria Math" panose="02040503050406030204" pitchFamily="18" charset="0"/>
                                      <a:cs typeface="David" panose="020E0502060401010101" pitchFamily="34" charset="-79"/>
                                    </a:rPr>
                                    <m:t>0</m:t>
                                  </m:r>
                                </m:sub>
                              </m:sSub>
                            </m:e>
                          </m:mr>
                          <m:mr>
                            <m:e>
                              <m: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t>𝑦</m:t>
                              </m:r>
                              <m: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t>−</m:t>
                              </m:r>
                              <m:sSub>
                                <m:sSubPr>
                                  <m:ctrlP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ctrlPr>
                                </m:sSubPr>
                                <m:e>
                                  <m: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t>𝑦</m:t>
                                  </m:r>
                                </m:e>
                                <m:sub>
                                  <m: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t>0</m:t>
                                  </m:r>
                                </m:sub>
                              </m:sSub>
                            </m:e>
                          </m:mr>
                          <m:mr>
                            <m:e>
                              <m: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t>𝑧</m:t>
                              </m:r>
                              <m: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t>−</m:t>
                              </m:r>
                              <m:sSub>
                                <m:sSubPr>
                                  <m:ctrlP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ctrlPr>
                                </m:sSubPr>
                                <m:e>
                                  <m: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t>𝑧</m:t>
                                  </m:r>
                                </m:e>
                                <m:sub>
                                  <m: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t>0</m:t>
                                  </m:r>
                                </m:sub>
                              </m:sSub>
                            </m:e>
                          </m:mr>
                        </m:m>
                      </m:e>
                    </m:d>
                  </m:oMath>
                </a14:m>
                <a:r>
                  <a:rPr lang="en-US" sz="2800" b="1" dirty="0" smtClean="0">
                    <a:solidFill>
                      <a:srgbClr val="002060"/>
                    </a:solidFill>
                    <a:latin typeface="David" panose="020E0502060401010101" pitchFamily="34" charset="-79"/>
                    <a:cs typeface="David" panose="020E0502060401010101" pitchFamily="34" charset="-79"/>
                  </a:rPr>
                  <a:t>  </a:t>
                </a:r>
              </a:p>
              <a:p>
                <a:pPr marL="45720" indent="0" algn="just" rtl="0">
                  <a:buNone/>
                </a:pPr>
                <a14:m>
                  <m:oMath xmlns:m="http://schemas.openxmlformats.org/officeDocument/2006/math">
                    <m:r>
                      <a:rPr lang="en-US" sz="2800" i="1">
                        <a:solidFill>
                          <a:srgbClr val="002060"/>
                        </a:solidFill>
                        <a:latin typeface="Cambria Math" panose="02040503050406030204" pitchFamily="18" charset="0"/>
                        <a:ea typeface="Cambria Math" panose="02040503050406030204" pitchFamily="18" charset="0"/>
                        <a:cs typeface="David" panose="020E0502060401010101" pitchFamily="34" charset="-79"/>
                      </a:rPr>
                      <m:t>𝜎</m:t>
                    </m:r>
                  </m:oMath>
                </a14:m>
                <a:r>
                  <a:rPr lang="en-US" sz="2800" b="1" dirty="0" smtClean="0">
                    <a:solidFill>
                      <a:srgbClr val="002060"/>
                    </a:solidFill>
                    <a:latin typeface="David" panose="020E0502060401010101" pitchFamily="34" charset="-79"/>
                    <a:cs typeface="David" panose="020E0502060401010101" pitchFamily="34" charset="-79"/>
                  </a:rPr>
                  <a:t> </a:t>
                </a:r>
                <a:r>
                  <a:rPr lang="en-US" sz="2800" dirty="0" smtClean="0">
                    <a:solidFill>
                      <a:srgbClr val="002060"/>
                    </a:solidFill>
                    <a:latin typeface="David" panose="020E0502060401010101" pitchFamily="34" charset="-79"/>
                    <a:cs typeface="David" panose="020E0502060401010101" pitchFamily="34" charset="-79"/>
                  </a:rPr>
                  <a:t>– Standard information obtained from XRD, related to the ADPs</a:t>
                </a:r>
              </a:p>
              <a:p>
                <a:pPr marL="45720" indent="0" algn="just" rtl="0">
                  <a:buNone/>
                </a:pPr>
                <a:endParaRPr lang="en-US" sz="2800" b="1" dirty="0" smtClean="0">
                  <a:solidFill>
                    <a:srgbClr val="002060"/>
                  </a:solidFill>
                  <a:latin typeface="David" panose="020E0502060401010101" pitchFamily="34" charset="-79"/>
                  <a:cs typeface="David" panose="020E0502060401010101" pitchFamily="34" charset="-79"/>
                </a:endParaRPr>
              </a:p>
            </p:txBody>
          </p:sp>
        </mc:Choice>
        <mc:Fallback xmlns="">
          <p:sp>
            <p:nvSpPr>
              <p:cNvPr id="15" name="Content Placeholder 2"/>
              <p:cNvSpPr>
                <a:spLocks noGrp="1" noRot="1" noChangeAspect="1" noMove="1" noResize="1" noEditPoints="1" noAdjustHandles="1" noChangeArrowheads="1" noChangeShapeType="1" noTextEdit="1"/>
              </p:cNvSpPr>
              <p:nvPr>
                <p:ph idx="1"/>
              </p:nvPr>
            </p:nvSpPr>
            <p:spPr>
              <a:xfrm>
                <a:off x="831268" y="807303"/>
                <a:ext cx="11360732" cy="5801312"/>
              </a:xfrm>
              <a:blipFill>
                <a:blip r:embed="rId3"/>
                <a:stretch>
                  <a:fillRect l="-1448" t="-2521"/>
                </a:stretch>
              </a:blipFill>
            </p:spPr>
            <p:txBody>
              <a:bodyPr/>
              <a:lstStyle/>
              <a:p>
                <a:r>
                  <a:rPr lang="en-US">
                    <a:noFill/>
                  </a:rPr>
                  <a:t> </a:t>
                </a:r>
              </a:p>
            </p:txBody>
          </p:sp>
        </mc:Fallback>
      </mc:AlternateContent>
      <p:sp>
        <p:nvSpPr>
          <p:cNvPr id="2" name="Right Arrow 1"/>
          <p:cNvSpPr/>
          <p:nvPr/>
        </p:nvSpPr>
        <p:spPr>
          <a:xfrm>
            <a:off x="1005227" y="1947834"/>
            <a:ext cx="900000" cy="512618"/>
          </a:xfrm>
          <a:prstGeom prst="rightArrow">
            <a:avLst/>
          </a:prstGeom>
          <a:solidFill>
            <a:srgbClr val="C30D1E"/>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 name="Slide Number Placeholder 2"/>
          <p:cNvSpPr>
            <a:spLocks noGrp="1"/>
          </p:cNvSpPr>
          <p:nvPr>
            <p:ph type="sldNum" sz="quarter" idx="12"/>
          </p:nvPr>
        </p:nvSpPr>
        <p:spPr>
          <a:xfrm>
            <a:off x="9329530" y="6265393"/>
            <a:ext cx="1706217" cy="365125"/>
          </a:xfrm>
        </p:spPr>
        <p:txBody>
          <a:bodyPr/>
          <a:lstStyle/>
          <a:p>
            <a:fld id="{010386B8-D022-4DBB-9A29-0FD528CD1C82}" type="slidenum">
              <a:rPr lang="he-IL" smtClean="0"/>
              <a:t>31</a:t>
            </a:fld>
            <a:endParaRPr lang="he-IL"/>
          </a:p>
        </p:txBody>
      </p:sp>
      <p:pic>
        <p:nvPicPr>
          <p:cNvPr id="5" name="Picture 4"/>
          <p:cNvPicPr>
            <a:picLocks noChangeAspect="1"/>
          </p:cNvPicPr>
          <p:nvPr/>
        </p:nvPicPr>
        <p:blipFill>
          <a:blip r:embed="rId4"/>
          <a:stretch>
            <a:fillRect/>
          </a:stretch>
        </p:blipFill>
        <p:spPr>
          <a:xfrm>
            <a:off x="5999452" y="4444427"/>
            <a:ext cx="4022958" cy="201600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5091" t="7301" r="6000"/>
          <a:stretch/>
        </p:blipFill>
        <p:spPr>
          <a:xfrm>
            <a:off x="1039088" y="4424907"/>
            <a:ext cx="2887381" cy="21600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36712" y="3467762"/>
                <a:ext cx="4114804" cy="9044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David" panose="020E0502060401010101" pitchFamily="34" charset="-79"/>
                        </a:rPr>
                        <m:t>𝟏</m:t>
                      </m:r>
                      <m:r>
                        <a:rPr lang="en-US" sz="2000" b="1" i="1" smtClean="0">
                          <a:latin typeface="Cambria Math" panose="02040503050406030204" pitchFamily="18" charset="0"/>
                          <a:cs typeface="David" panose="020E0502060401010101" pitchFamily="34" charset="-79"/>
                        </a:rPr>
                        <m:t>𝑫</m:t>
                      </m:r>
                      <m:r>
                        <a:rPr lang="en-US" sz="2000" b="1" i="1" smtClean="0">
                          <a:latin typeface="Cambria Math" panose="02040503050406030204" pitchFamily="18" charset="0"/>
                          <a:cs typeface="David" panose="020E0502060401010101" pitchFamily="34" charset="-79"/>
                        </a:rPr>
                        <m:t>: </m:t>
                      </m:r>
                      <m:r>
                        <a:rPr lang="en-US" sz="2000" b="1" i="1" smtClean="0">
                          <a:latin typeface="Cambria Math" panose="02040503050406030204" pitchFamily="18" charset="0"/>
                          <a:cs typeface="David" panose="020E0502060401010101" pitchFamily="34" charset="-79"/>
                        </a:rPr>
                        <m:t>𝒇</m:t>
                      </m:r>
                      <m:d>
                        <m:dPr>
                          <m:ctrlPr>
                            <a:rPr lang="en-US" sz="2000" b="1" i="1" smtClean="0">
                              <a:latin typeface="Cambria Math" panose="02040503050406030204" pitchFamily="18" charset="0"/>
                              <a:cs typeface="David" panose="020E0502060401010101" pitchFamily="34" charset="-79"/>
                            </a:rPr>
                          </m:ctrlPr>
                        </m:dPr>
                        <m:e>
                          <m:r>
                            <a:rPr lang="en-US" sz="2000" b="1" i="1" smtClean="0">
                              <a:latin typeface="Cambria Math" panose="02040503050406030204" pitchFamily="18" charset="0"/>
                              <a:cs typeface="David" panose="020E0502060401010101" pitchFamily="34" charset="-79"/>
                            </a:rPr>
                            <m:t>𝒙</m:t>
                          </m:r>
                        </m:e>
                      </m:d>
                      <m:r>
                        <a:rPr lang="en-US" sz="2000" b="1" i="1" smtClean="0">
                          <a:latin typeface="Cambria Math" panose="02040503050406030204" pitchFamily="18" charset="0"/>
                          <a:cs typeface="David" panose="020E0502060401010101" pitchFamily="34" charset="-79"/>
                        </a:rPr>
                        <m:t>=</m:t>
                      </m:r>
                      <m:r>
                        <a:rPr lang="en-US" sz="2000" b="1" i="1" smtClean="0">
                          <a:latin typeface="Cambria Math" panose="02040503050406030204" pitchFamily="18" charset="0"/>
                          <a:cs typeface="David" panose="020E0502060401010101" pitchFamily="34" charset="-79"/>
                        </a:rPr>
                        <m:t>𝑵𝒆𝒙𝒑</m:t>
                      </m:r>
                      <m:d>
                        <m:dPr>
                          <m:ctrlPr>
                            <a:rPr lang="en-US" sz="2000" b="1" i="1" smtClean="0">
                              <a:latin typeface="Cambria Math" panose="02040503050406030204" pitchFamily="18" charset="0"/>
                              <a:cs typeface="David" panose="020E0502060401010101" pitchFamily="34" charset="-79"/>
                            </a:rPr>
                          </m:ctrlPr>
                        </m:dPr>
                        <m:e>
                          <m:r>
                            <a:rPr lang="en-US" sz="2000" b="1" i="1">
                              <a:latin typeface="Cambria Math" panose="02040503050406030204" pitchFamily="18" charset="0"/>
                              <a:cs typeface="David" panose="020E0502060401010101" pitchFamily="34" charset="-79"/>
                            </a:rPr>
                            <m:t>−</m:t>
                          </m:r>
                          <m:sSup>
                            <m:sSupPr>
                              <m:ctrlPr>
                                <a:rPr lang="en-US" sz="2000" b="1" i="1">
                                  <a:latin typeface="Cambria Math" panose="02040503050406030204" pitchFamily="18" charset="0"/>
                                  <a:cs typeface="David" panose="020E0502060401010101" pitchFamily="34" charset="-79"/>
                                </a:rPr>
                              </m:ctrlPr>
                            </m:sSupPr>
                            <m:e>
                              <m:d>
                                <m:dPr>
                                  <m:ctrlPr>
                                    <a:rPr lang="en-US" sz="2000" b="1" i="1">
                                      <a:latin typeface="Cambria Math" panose="02040503050406030204" pitchFamily="18" charset="0"/>
                                      <a:cs typeface="David" panose="020E0502060401010101" pitchFamily="34" charset="-79"/>
                                    </a:rPr>
                                  </m:ctrlPr>
                                </m:dPr>
                                <m:e>
                                  <m:f>
                                    <m:fPr>
                                      <m:ctrlPr>
                                        <a:rPr lang="en-US" sz="2000" b="1" i="1">
                                          <a:latin typeface="Cambria Math" panose="02040503050406030204" pitchFamily="18" charset="0"/>
                                          <a:cs typeface="David" panose="020E0502060401010101" pitchFamily="34" charset="-79"/>
                                        </a:rPr>
                                      </m:ctrlPr>
                                    </m:fPr>
                                    <m:num>
                                      <m:r>
                                        <a:rPr lang="en-US" sz="2000" b="1" i="1">
                                          <a:latin typeface="Cambria Math" panose="02040503050406030204" pitchFamily="18" charset="0"/>
                                          <a:cs typeface="David" panose="020E0502060401010101" pitchFamily="34" charset="-79"/>
                                        </a:rPr>
                                        <m:t>𝒙</m:t>
                                      </m:r>
                                      <m:r>
                                        <a:rPr lang="en-US" sz="2000" b="1" i="1">
                                          <a:latin typeface="Cambria Math" panose="02040503050406030204" pitchFamily="18" charset="0"/>
                                          <a:cs typeface="David" panose="020E0502060401010101" pitchFamily="34" charset="-79"/>
                                        </a:rPr>
                                        <m:t>−</m:t>
                                      </m:r>
                                      <m:r>
                                        <a:rPr lang="en-US" sz="2000" b="1" i="1">
                                          <a:latin typeface="Cambria Math" panose="02040503050406030204" pitchFamily="18" charset="0"/>
                                          <a:ea typeface="Cambria Math" panose="02040503050406030204" pitchFamily="18" charset="0"/>
                                          <a:cs typeface="David" panose="020E0502060401010101" pitchFamily="34" charset="-79"/>
                                        </a:rPr>
                                        <m:t>𝝁</m:t>
                                      </m:r>
                                    </m:num>
                                    <m:den>
                                      <m:rad>
                                        <m:radPr>
                                          <m:degHide m:val="on"/>
                                          <m:ctrlPr>
                                            <a:rPr lang="en-US" sz="2000" b="1" i="1">
                                              <a:latin typeface="Cambria Math" panose="02040503050406030204" pitchFamily="18" charset="0"/>
                                              <a:ea typeface="Cambria Math" panose="02040503050406030204" pitchFamily="18" charset="0"/>
                                              <a:cs typeface="David" panose="020E0502060401010101" pitchFamily="34" charset="-79"/>
                                            </a:rPr>
                                          </m:ctrlPr>
                                        </m:radPr>
                                        <m:deg/>
                                        <m:e>
                                          <m:r>
                                            <a:rPr lang="en-US" sz="2000" b="1" i="1">
                                              <a:latin typeface="Cambria Math" panose="02040503050406030204" pitchFamily="18" charset="0"/>
                                              <a:ea typeface="Cambria Math" panose="02040503050406030204" pitchFamily="18" charset="0"/>
                                              <a:cs typeface="David" panose="020E0502060401010101" pitchFamily="34" charset="-79"/>
                                            </a:rPr>
                                            <m:t>𝟐</m:t>
                                          </m:r>
                                        </m:e>
                                      </m:rad>
                                      <m:r>
                                        <a:rPr lang="en-US" sz="2000" b="1" i="1">
                                          <a:latin typeface="Cambria Math" panose="02040503050406030204" pitchFamily="18" charset="0"/>
                                          <a:ea typeface="Cambria Math" panose="02040503050406030204" pitchFamily="18" charset="0"/>
                                          <a:cs typeface="David" panose="020E0502060401010101" pitchFamily="34" charset="-79"/>
                                        </a:rPr>
                                        <m:t>𝝈</m:t>
                                      </m:r>
                                    </m:den>
                                  </m:f>
                                </m:e>
                              </m:d>
                            </m:e>
                            <m:sup>
                              <m:r>
                                <a:rPr lang="en-US" sz="2000" b="1" i="1">
                                  <a:latin typeface="Cambria Math" panose="02040503050406030204" pitchFamily="18" charset="0"/>
                                  <a:cs typeface="David" panose="020E0502060401010101" pitchFamily="34" charset="-79"/>
                                </a:rPr>
                                <m:t>𝟐</m:t>
                              </m:r>
                            </m:sup>
                          </m:sSup>
                        </m:e>
                      </m:d>
                    </m:oMath>
                  </m:oMathPara>
                </a14:m>
                <a:endParaRPr lang="en-US" sz="2000" b="1" dirty="0">
                  <a:latin typeface="David" panose="020E0502060401010101" pitchFamily="34" charset="-79"/>
                  <a:cs typeface="David" panose="020E0502060401010101" pitchFamily="34" charset="-79"/>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6712" y="3467762"/>
                <a:ext cx="4114804" cy="904478"/>
              </a:xfrm>
              <a:prstGeom prst="rect">
                <a:avLst/>
              </a:prstGeom>
              <a:blipFill>
                <a:blip r:embed="rId6"/>
                <a:stretch>
                  <a:fillRect/>
                </a:stretch>
              </a:blipFill>
            </p:spPr>
            <p:txBody>
              <a:bodyPr/>
              <a:lstStyle/>
              <a:p>
                <a:r>
                  <a:rPr lang="en-US">
                    <a:noFill/>
                  </a:rPr>
                  <a:t> </a:t>
                </a:r>
              </a:p>
            </p:txBody>
          </p:sp>
        </mc:Fallback>
      </mc:AlternateContent>
      <p:cxnSp>
        <p:nvCxnSpPr>
          <p:cNvPr id="10" name="Straight Connector 9"/>
          <p:cNvCxnSpPr/>
          <p:nvPr/>
        </p:nvCxnSpPr>
        <p:spPr>
          <a:xfrm>
            <a:off x="2119743" y="5491052"/>
            <a:ext cx="7020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178629" y="3493561"/>
                <a:ext cx="5805162" cy="9126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David" panose="020E0502060401010101" pitchFamily="34" charset="-79"/>
                        </a:rPr>
                        <m:t>𝟐</m:t>
                      </m:r>
                      <m:r>
                        <a:rPr lang="en-US" sz="2000" b="1" i="1" smtClean="0">
                          <a:latin typeface="Cambria Math" panose="02040503050406030204" pitchFamily="18" charset="0"/>
                          <a:cs typeface="David" panose="020E0502060401010101" pitchFamily="34" charset="-79"/>
                        </a:rPr>
                        <m:t>𝑫</m:t>
                      </m:r>
                      <m:r>
                        <a:rPr lang="en-US" sz="2000" b="1" i="1" smtClean="0">
                          <a:latin typeface="Cambria Math" panose="02040503050406030204" pitchFamily="18" charset="0"/>
                          <a:cs typeface="David" panose="020E0502060401010101" pitchFamily="34" charset="-79"/>
                        </a:rPr>
                        <m:t>: </m:t>
                      </m:r>
                      <m:r>
                        <a:rPr lang="en-US" sz="2000" b="1" i="1" smtClean="0">
                          <a:latin typeface="Cambria Math" panose="02040503050406030204" pitchFamily="18" charset="0"/>
                          <a:cs typeface="David" panose="020E0502060401010101" pitchFamily="34" charset="-79"/>
                        </a:rPr>
                        <m:t>𝒈</m:t>
                      </m:r>
                      <m:d>
                        <m:dPr>
                          <m:ctrlPr>
                            <a:rPr lang="en-US" sz="2000" b="1" i="1" smtClean="0">
                              <a:latin typeface="Cambria Math" panose="02040503050406030204" pitchFamily="18" charset="0"/>
                              <a:cs typeface="David" panose="020E0502060401010101" pitchFamily="34" charset="-79"/>
                            </a:rPr>
                          </m:ctrlPr>
                        </m:dPr>
                        <m:e>
                          <m:r>
                            <a:rPr lang="en-US" sz="2000" b="1" i="1" smtClean="0">
                              <a:latin typeface="Cambria Math" panose="02040503050406030204" pitchFamily="18" charset="0"/>
                              <a:cs typeface="David" panose="020E0502060401010101" pitchFamily="34" charset="-79"/>
                            </a:rPr>
                            <m:t>𝒙</m:t>
                          </m:r>
                          <m:r>
                            <a:rPr lang="en-US" sz="2000" b="1" i="1" smtClean="0">
                              <a:latin typeface="Cambria Math" panose="02040503050406030204" pitchFamily="18" charset="0"/>
                              <a:cs typeface="David" panose="020E0502060401010101" pitchFamily="34" charset="-79"/>
                            </a:rPr>
                            <m:t>,</m:t>
                          </m:r>
                          <m:r>
                            <a:rPr lang="en-US" sz="2000" b="1" i="1" smtClean="0">
                              <a:latin typeface="Cambria Math" panose="02040503050406030204" pitchFamily="18" charset="0"/>
                              <a:cs typeface="David" panose="020E0502060401010101" pitchFamily="34" charset="-79"/>
                            </a:rPr>
                            <m:t>𝒚</m:t>
                          </m:r>
                        </m:e>
                      </m:d>
                      <m:r>
                        <a:rPr lang="en-US" sz="2000" b="1" i="1" smtClean="0">
                          <a:latin typeface="Cambria Math" panose="02040503050406030204" pitchFamily="18" charset="0"/>
                          <a:cs typeface="David" panose="020E0502060401010101" pitchFamily="34" charset="-79"/>
                        </a:rPr>
                        <m:t>=</m:t>
                      </m:r>
                      <m:r>
                        <a:rPr lang="en-US" sz="2000" b="1" i="1" smtClean="0">
                          <a:latin typeface="Cambria Math" panose="02040503050406030204" pitchFamily="18" charset="0"/>
                          <a:cs typeface="David" panose="020E0502060401010101" pitchFamily="34" charset="-79"/>
                        </a:rPr>
                        <m:t>𝑵𝒆𝒙𝒑</m:t>
                      </m:r>
                      <m:d>
                        <m:dPr>
                          <m:ctrlPr>
                            <a:rPr lang="en-US" sz="2000" b="1" i="1" smtClean="0">
                              <a:latin typeface="Cambria Math" panose="02040503050406030204" pitchFamily="18" charset="0"/>
                              <a:cs typeface="David" panose="020E0502060401010101" pitchFamily="34" charset="-79"/>
                            </a:rPr>
                          </m:ctrlPr>
                        </m:dPr>
                        <m:e>
                          <m:r>
                            <a:rPr lang="en-US" sz="2000" b="1" i="1">
                              <a:latin typeface="Cambria Math" panose="02040503050406030204" pitchFamily="18" charset="0"/>
                              <a:cs typeface="David" panose="020E0502060401010101" pitchFamily="34" charset="-79"/>
                            </a:rPr>
                            <m:t>−</m:t>
                          </m:r>
                          <m:sSup>
                            <m:sSupPr>
                              <m:ctrlPr>
                                <a:rPr lang="en-US" sz="2000" b="1" i="1">
                                  <a:latin typeface="Cambria Math" panose="02040503050406030204" pitchFamily="18" charset="0"/>
                                  <a:cs typeface="David" panose="020E0502060401010101" pitchFamily="34" charset="-79"/>
                                </a:rPr>
                              </m:ctrlPr>
                            </m:sSupPr>
                            <m:e>
                              <m:d>
                                <m:dPr>
                                  <m:ctrlPr>
                                    <a:rPr lang="en-US" sz="2000" b="1" i="1">
                                      <a:latin typeface="Cambria Math" panose="02040503050406030204" pitchFamily="18" charset="0"/>
                                      <a:cs typeface="David" panose="020E0502060401010101" pitchFamily="34" charset="-79"/>
                                    </a:rPr>
                                  </m:ctrlPr>
                                </m:dPr>
                                <m:e>
                                  <m:f>
                                    <m:fPr>
                                      <m:ctrlPr>
                                        <a:rPr lang="en-US" sz="2000" b="1" i="1">
                                          <a:latin typeface="Cambria Math" panose="02040503050406030204" pitchFamily="18" charset="0"/>
                                          <a:cs typeface="David" panose="020E0502060401010101" pitchFamily="34" charset="-79"/>
                                        </a:rPr>
                                      </m:ctrlPr>
                                    </m:fPr>
                                    <m:num>
                                      <m:r>
                                        <a:rPr lang="en-US" sz="2000" b="1" i="1">
                                          <a:latin typeface="Cambria Math" panose="02040503050406030204" pitchFamily="18" charset="0"/>
                                          <a:cs typeface="David" panose="020E0502060401010101" pitchFamily="34" charset="-79"/>
                                        </a:rPr>
                                        <m:t>𝒙</m:t>
                                      </m:r>
                                      <m:r>
                                        <a:rPr lang="en-US" sz="2000" b="1" i="1">
                                          <a:latin typeface="Cambria Math" panose="02040503050406030204" pitchFamily="18" charset="0"/>
                                          <a:cs typeface="David" panose="020E0502060401010101" pitchFamily="34" charset="-79"/>
                                        </a:rPr>
                                        <m:t>−</m:t>
                                      </m:r>
                                      <m:sSub>
                                        <m:sSubPr>
                                          <m:ctrlPr>
                                            <a:rPr lang="en-US" sz="2000" b="1" i="1" smtClean="0">
                                              <a:latin typeface="Cambria Math" panose="02040503050406030204" pitchFamily="18" charset="0"/>
                                              <a:ea typeface="Cambria Math" panose="02040503050406030204" pitchFamily="18" charset="0"/>
                                              <a:cs typeface="David" panose="020E0502060401010101" pitchFamily="34" charset="-79"/>
                                            </a:rPr>
                                          </m:ctrlPr>
                                        </m:sSubPr>
                                        <m:e>
                                          <m:r>
                                            <a:rPr lang="en-US" sz="2000" b="1" i="1">
                                              <a:latin typeface="Cambria Math" panose="02040503050406030204" pitchFamily="18" charset="0"/>
                                              <a:ea typeface="Cambria Math" panose="02040503050406030204" pitchFamily="18" charset="0"/>
                                              <a:cs typeface="David" panose="020E0502060401010101" pitchFamily="34" charset="-79"/>
                                            </a:rPr>
                                            <m:t>𝝁</m:t>
                                          </m:r>
                                        </m:e>
                                        <m:sub>
                                          <m:r>
                                            <a:rPr lang="en-US" sz="2000" b="1" i="1" smtClean="0">
                                              <a:latin typeface="Cambria Math" panose="02040503050406030204" pitchFamily="18" charset="0"/>
                                              <a:ea typeface="Cambria Math" panose="02040503050406030204" pitchFamily="18" charset="0"/>
                                              <a:cs typeface="David" panose="020E0502060401010101" pitchFamily="34" charset="-79"/>
                                            </a:rPr>
                                            <m:t>𝒙</m:t>
                                          </m:r>
                                        </m:sub>
                                      </m:sSub>
                                    </m:num>
                                    <m:den>
                                      <m:sSub>
                                        <m:sSubPr>
                                          <m:ctrlPr>
                                            <a:rPr lang="en-US" sz="2000" b="1" i="1" smtClean="0">
                                              <a:latin typeface="Cambria Math" panose="02040503050406030204" pitchFamily="18" charset="0"/>
                                              <a:ea typeface="Cambria Math" panose="02040503050406030204" pitchFamily="18" charset="0"/>
                                              <a:cs typeface="David" panose="020E0502060401010101" pitchFamily="34" charset="-79"/>
                                            </a:rPr>
                                          </m:ctrlPr>
                                        </m:sSubPr>
                                        <m:e>
                                          <m:rad>
                                            <m:radPr>
                                              <m:degHide m:val="on"/>
                                              <m:ctrlPr>
                                                <a:rPr lang="en-US" sz="2000" b="1" i="1" smtClean="0">
                                                  <a:latin typeface="Cambria Math" panose="02040503050406030204" pitchFamily="18" charset="0"/>
                                                  <a:ea typeface="Cambria Math" panose="02040503050406030204" pitchFamily="18" charset="0"/>
                                                  <a:cs typeface="David" panose="020E0502060401010101" pitchFamily="34" charset="-79"/>
                                                </a:rPr>
                                              </m:ctrlPr>
                                            </m:radPr>
                                            <m:deg/>
                                            <m:e>
                                              <m:r>
                                                <a:rPr lang="en-US" sz="2000" b="1" i="1" smtClean="0">
                                                  <a:latin typeface="Cambria Math" panose="02040503050406030204" pitchFamily="18" charset="0"/>
                                                  <a:ea typeface="Cambria Math" panose="02040503050406030204" pitchFamily="18" charset="0"/>
                                                  <a:cs typeface="David" panose="020E0502060401010101" pitchFamily="34" charset="-79"/>
                                                </a:rPr>
                                                <m:t>𝟐</m:t>
                                              </m:r>
                                            </m:e>
                                          </m:rad>
                                          <m:r>
                                            <a:rPr lang="en-US" sz="2000" b="1" i="1">
                                              <a:latin typeface="Cambria Math" panose="02040503050406030204" pitchFamily="18" charset="0"/>
                                              <a:ea typeface="Cambria Math" panose="02040503050406030204" pitchFamily="18" charset="0"/>
                                              <a:cs typeface="David" panose="020E0502060401010101" pitchFamily="34" charset="-79"/>
                                            </a:rPr>
                                            <m:t>𝝈</m:t>
                                          </m:r>
                                        </m:e>
                                        <m:sub>
                                          <m:r>
                                            <a:rPr lang="en-US" sz="2000" b="1" i="1" smtClean="0">
                                              <a:latin typeface="Cambria Math" panose="02040503050406030204" pitchFamily="18" charset="0"/>
                                              <a:ea typeface="Cambria Math" panose="02040503050406030204" pitchFamily="18" charset="0"/>
                                              <a:cs typeface="David" panose="020E0502060401010101" pitchFamily="34" charset="-79"/>
                                            </a:rPr>
                                            <m:t>𝒙</m:t>
                                          </m:r>
                                        </m:sub>
                                      </m:sSub>
                                    </m:den>
                                  </m:f>
                                </m:e>
                              </m:d>
                            </m:e>
                            <m:sup>
                              <m:r>
                                <a:rPr lang="en-US" sz="2000" b="1" i="1">
                                  <a:latin typeface="Cambria Math" panose="02040503050406030204" pitchFamily="18" charset="0"/>
                                  <a:cs typeface="David" panose="020E0502060401010101" pitchFamily="34" charset="-79"/>
                                </a:rPr>
                                <m:t>𝟐</m:t>
                              </m:r>
                            </m:sup>
                          </m:sSup>
                          <m:r>
                            <a:rPr lang="en-US" sz="2000" b="1" i="1" smtClean="0">
                              <a:latin typeface="Cambria Math" panose="02040503050406030204" pitchFamily="18" charset="0"/>
                              <a:cs typeface="David" panose="020E0502060401010101" pitchFamily="34" charset="-79"/>
                            </a:rPr>
                            <m:t>−</m:t>
                          </m:r>
                          <m:sSup>
                            <m:sSupPr>
                              <m:ctrlPr>
                                <a:rPr lang="en-US" sz="2000" b="1" i="1">
                                  <a:latin typeface="Cambria Math" panose="02040503050406030204" pitchFamily="18" charset="0"/>
                                  <a:cs typeface="David" panose="020E0502060401010101" pitchFamily="34" charset="-79"/>
                                </a:rPr>
                              </m:ctrlPr>
                            </m:sSupPr>
                            <m:e>
                              <m:d>
                                <m:dPr>
                                  <m:ctrlPr>
                                    <a:rPr lang="en-US" sz="2000" b="1" i="1">
                                      <a:latin typeface="Cambria Math" panose="02040503050406030204" pitchFamily="18" charset="0"/>
                                      <a:cs typeface="David" panose="020E0502060401010101" pitchFamily="34" charset="-79"/>
                                    </a:rPr>
                                  </m:ctrlPr>
                                </m:dPr>
                                <m:e>
                                  <m:f>
                                    <m:fPr>
                                      <m:ctrlPr>
                                        <a:rPr lang="en-US" sz="2000" b="1" i="1">
                                          <a:latin typeface="Cambria Math" panose="02040503050406030204" pitchFamily="18" charset="0"/>
                                          <a:cs typeface="David" panose="020E0502060401010101" pitchFamily="34" charset="-79"/>
                                        </a:rPr>
                                      </m:ctrlPr>
                                    </m:fPr>
                                    <m:num>
                                      <m:r>
                                        <a:rPr lang="en-US" sz="2000" b="1" i="1" smtClean="0">
                                          <a:latin typeface="Cambria Math" panose="02040503050406030204" pitchFamily="18" charset="0"/>
                                          <a:cs typeface="David" panose="020E0502060401010101" pitchFamily="34" charset="-79"/>
                                        </a:rPr>
                                        <m:t>𝒚</m:t>
                                      </m:r>
                                      <m:r>
                                        <a:rPr lang="en-US" sz="2000" b="1" i="1">
                                          <a:latin typeface="Cambria Math" panose="02040503050406030204" pitchFamily="18" charset="0"/>
                                          <a:cs typeface="David" panose="020E0502060401010101" pitchFamily="34" charset="-79"/>
                                        </a:rPr>
                                        <m:t>−</m:t>
                                      </m:r>
                                      <m:sSub>
                                        <m:sSubPr>
                                          <m:ctrlPr>
                                            <a:rPr lang="en-US" sz="2000" b="1" i="1">
                                              <a:latin typeface="Cambria Math" panose="02040503050406030204" pitchFamily="18" charset="0"/>
                                              <a:ea typeface="Cambria Math" panose="02040503050406030204" pitchFamily="18" charset="0"/>
                                              <a:cs typeface="David" panose="020E0502060401010101" pitchFamily="34" charset="-79"/>
                                            </a:rPr>
                                          </m:ctrlPr>
                                        </m:sSubPr>
                                        <m:e>
                                          <m:r>
                                            <a:rPr lang="en-US" sz="2000" b="1" i="1">
                                              <a:latin typeface="Cambria Math" panose="02040503050406030204" pitchFamily="18" charset="0"/>
                                              <a:ea typeface="Cambria Math" panose="02040503050406030204" pitchFamily="18" charset="0"/>
                                              <a:cs typeface="David" panose="020E0502060401010101" pitchFamily="34" charset="-79"/>
                                            </a:rPr>
                                            <m:t>𝝁</m:t>
                                          </m:r>
                                        </m:e>
                                        <m:sub>
                                          <m:r>
                                            <a:rPr lang="en-US" sz="2000" b="1" i="1" smtClean="0">
                                              <a:latin typeface="Cambria Math" panose="02040503050406030204" pitchFamily="18" charset="0"/>
                                              <a:ea typeface="Cambria Math" panose="02040503050406030204" pitchFamily="18" charset="0"/>
                                              <a:cs typeface="David" panose="020E0502060401010101" pitchFamily="34" charset="-79"/>
                                            </a:rPr>
                                            <m:t>𝒚</m:t>
                                          </m:r>
                                        </m:sub>
                                      </m:sSub>
                                    </m:num>
                                    <m:den>
                                      <m:sSub>
                                        <m:sSubPr>
                                          <m:ctrlPr>
                                            <a:rPr lang="en-US" sz="2000" b="1" i="1">
                                              <a:latin typeface="Cambria Math" panose="02040503050406030204" pitchFamily="18" charset="0"/>
                                              <a:ea typeface="Cambria Math" panose="02040503050406030204" pitchFamily="18" charset="0"/>
                                              <a:cs typeface="David" panose="020E0502060401010101" pitchFamily="34" charset="-79"/>
                                            </a:rPr>
                                          </m:ctrlPr>
                                        </m:sSubPr>
                                        <m:e>
                                          <m:rad>
                                            <m:radPr>
                                              <m:degHide m:val="on"/>
                                              <m:ctrlPr>
                                                <a:rPr lang="en-US" sz="2000" b="1" i="1">
                                                  <a:latin typeface="Cambria Math" panose="02040503050406030204" pitchFamily="18" charset="0"/>
                                                  <a:ea typeface="Cambria Math" panose="02040503050406030204" pitchFamily="18" charset="0"/>
                                                  <a:cs typeface="David" panose="020E0502060401010101" pitchFamily="34" charset="-79"/>
                                                </a:rPr>
                                              </m:ctrlPr>
                                            </m:radPr>
                                            <m:deg/>
                                            <m:e>
                                              <m:r>
                                                <a:rPr lang="en-US" sz="2000" b="1" i="1">
                                                  <a:latin typeface="Cambria Math" panose="02040503050406030204" pitchFamily="18" charset="0"/>
                                                  <a:ea typeface="Cambria Math" panose="02040503050406030204" pitchFamily="18" charset="0"/>
                                                  <a:cs typeface="David" panose="020E0502060401010101" pitchFamily="34" charset="-79"/>
                                                </a:rPr>
                                                <m:t>𝟐</m:t>
                                              </m:r>
                                            </m:e>
                                          </m:rad>
                                          <m:r>
                                            <a:rPr lang="en-US" sz="2000" b="1" i="1">
                                              <a:latin typeface="Cambria Math" panose="02040503050406030204" pitchFamily="18" charset="0"/>
                                              <a:ea typeface="Cambria Math" panose="02040503050406030204" pitchFamily="18" charset="0"/>
                                              <a:cs typeface="David" panose="020E0502060401010101" pitchFamily="34" charset="-79"/>
                                            </a:rPr>
                                            <m:t>𝝈</m:t>
                                          </m:r>
                                        </m:e>
                                        <m:sub>
                                          <m:r>
                                            <a:rPr lang="en-US" sz="2000" b="1" i="1" smtClean="0">
                                              <a:latin typeface="Cambria Math" panose="02040503050406030204" pitchFamily="18" charset="0"/>
                                              <a:ea typeface="Cambria Math" panose="02040503050406030204" pitchFamily="18" charset="0"/>
                                              <a:cs typeface="David" panose="020E0502060401010101" pitchFamily="34" charset="-79"/>
                                            </a:rPr>
                                            <m:t>𝒚</m:t>
                                          </m:r>
                                        </m:sub>
                                      </m:sSub>
                                    </m:den>
                                  </m:f>
                                </m:e>
                              </m:d>
                            </m:e>
                            <m:sup>
                              <m:r>
                                <a:rPr lang="en-US" sz="2000" b="1" i="1">
                                  <a:latin typeface="Cambria Math" panose="02040503050406030204" pitchFamily="18" charset="0"/>
                                  <a:cs typeface="David" panose="020E0502060401010101" pitchFamily="34" charset="-79"/>
                                </a:rPr>
                                <m:t>𝟐</m:t>
                              </m:r>
                            </m:sup>
                          </m:sSup>
                        </m:e>
                      </m:d>
                    </m:oMath>
                  </m:oMathPara>
                </a14:m>
                <a:endParaRPr lang="en-US" sz="2000" b="1" dirty="0">
                  <a:latin typeface="David" panose="020E0502060401010101" pitchFamily="34" charset="-79"/>
                  <a:cs typeface="David" panose="020E0502060401010101" pitchFamily="34" charset="-79"/>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178629" y="3493561"/>
                <a:ext cx="5805162" cy="912686"/>
              </a:xfrm>
              <a:prstGeom prst="rect">
                <a:avLst/>
              </a:prstGeom>
              <a:blipFill>
                <a:blip r:embed="rId7"/>
                <a:stretch>
                  <a:fillRect/>
                </a:stretch>
              </a:blipFill>
            </p:spPr>
            <p:txBody>
              <a:bodyPr/>
              <a:lstStyle/>
              <a:p>
                <a:r>
                  <a:rPr lang="en-US">
                    <a:noFill/>
                  </a:rPr>
                  <a:t> </a:t>
                </a:r>
              </a:p>
            </p:txBody>
          </p:sp>
        </mc:Fallback>
      </mc:AlternateContent>
      <p:sp>
        <p:nvSpPr>
          <p:cNvPr id="11" name="Oval 10"/>
          <p:cNvSpPr/>
          <p:nvPr/>
        </p:nvSpPr>
        <p:spPr>
          <a:xfrm>
            <a:off x="7427743" y="4949537"/>
            <a:ext cx="1116000" cy="396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119743" y="5476984"/>
            <a:ext cx="0" cy="738000"/>
          </a:xfrm>
          <a:prstGeom prst="line">
            <a:avLst/>
          </a:prstGeom>
          <a:ln w="28575">
            <a:solidFill>
              <a:srgbClr val="00277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817856" y="5476984"/>
            <a:ext cx="0" cy="738000"/>
          </a:xfrm>
          <a:prstGeom prst="line">
            <a:avLst/>
          </a:prstGeom>
          <a:ln w="28575">
            <a:solidFill>
              <a:srgbClr val="00277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917869" y="6164759"/>
                <a:ext cx="550358" cy="369332"/>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cs typeface="David" panose="020E0502060401010101" pitchFamily="34" charset="-79"/>
                          </a:rPr>
                        </m:ctrlPr>
                      </m:sSubPr>
                      <m:e>
                        <m:r>
                          <a:rPr lang="en-US" b="1" i="1" smtClean="0">
                            <a:latin typeface="Cambria Math" panose="02040503050406030204" pitchFamily="18" charset="0"/>
                            <a:cs typeface="David" panose="020E0502060401010101" pitchFamily="34" charset="-79"/>
                          </a:rPr>
                          <m:t>𝒙</m:t>
                        </m:r>
                      </m:e>
                      <m:sub>
                        <m:r>
                          <a:rPr lang="en-US" b="1" i="1" smtClean="0">
                            <a:latin typeface="Cambria Math" panose="02040503050406030204" pitchFamily="18" charset="0"/>
                            <a:cs typeface="David" panose="020E0502060401010101" pitchFamily="34" charset="-79"/>
                          </a:rPr>
                          <m:t>𝟏</m:t>
                        </m:r>
                      </m:sub>
                    </m:sSub>
                  </m:oMath>
                </a14:m>
                <a:r>
                  <a:rPr lang="en-US" dirty="0" smtClean="0"/>
                  <a:t> </a:t>
                </a:r>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917869" y="6164759"/>
                <a:ext cx="55035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571930" y="6164759"/>
                <a:ext cx="550358" cy="369332"/>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cs typeface="David" panose="020E0502060401010101" pitchFamily="34" charset="-79"/>
                          </a:rPr>
                        </m:ctrlPr>
                      </m:sSubPr>
                      <m:e>
                        <m:r>
                          <a:rPr lang="en-US" b="1" i="1" smtClean="0">
                            <a:latin typeface="Cambria Math" panose="02040503050406030204" pitchFamily="18" charset="0"/>
                            <a:cs typeface="David" panose="020E0502060401010101" pitchFamily="34" charset="-79"/>
                          </a:rPr>
                          <m:t>𝒙</m:t>
                        </m:r>
                      </m:e>
                      <m:sub>
                        <m:r>
                          <a:rPr lang="en-US" b="1" i="1" smtClean="0">
                            <a:latin typeface="Cambria Math" panose="02040503050406030204" pitchFamily="18" charset="0"/>
                            <a:cs typeface="David" panose="020E0502060401010101" pitchFamily="34" charset="-79"/>
                          </a:rPr>
                          <m:t>𝟐</m:t>
                        </m:r>
                      </m:sub>
                    </m:sSub>
                  </m:oMath>
                </a14:m>
                <a:r>
                  <a:rPr lang="en-US" dirty="0" smtClean="0"/>
                  <a:t> </a:t>
                </a:r>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571930" y="6164759"/>
                <a:ext cx="550358" cy="369332"/>
              </a:xfrm>
              <a:prstGeom prst="rect">
                <a:avLst/>
              </a:prstGeom>
              <a:blipFill>
                <a:blip r:embed="rId9"/>
                <a:stretch>
                  <a:fillRect/>
                </a:stretch>
              </a:blipFill>
            </p:spPr>
            <p:txBody>
              <a:bodyPr/>
              <a:lstStyle/>
              <a:p>
                <a:r>
                  <a:rPr lang="en-US">
                    <a:noFill/>
                  </a:rPr>
                  <a:t> </a:t>
                </a:r>
              </a:p>
            </p:txBody>
          </p:sp>
        </mc:Fallback>
      </mc:AlternateContent>
      <p:sp>
        <p:nvSpPr>
          <p:cNvPr id="19" name="Oval 18"/>
          <p:cNvSpPr/>
          <p:nvPr/>
        </p:nvSpPr>
        <p:spPr>
          <a:xfrm>
            <a:off x="7427743" y="5491265"/>
            <a:ext cx="1116000" cy="396000"/>
          </a:xfrm>
          <a:prstGeom prst="ellipse">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57049" y="6141679"/>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rot="18000000">
            <a:off x="2070157" y="6141653"/>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rot="18000000">
            <a:off x="7378233" y="5648304"/>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8000000">
            <a:off x="7599908" y="5786849"/>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8000000">
            <a:off x="7951419" y="5828414"/>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18000000">
            <a:off x="8291182" y="5786849"/>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18000000">
            <a:off x="8485248" y="5620593"/>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8000000">
            <a:off x="7890832" y="5426837"/>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18000000">
            <a:off x="8217870" y="5454546"/>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18000000">
            <a:off x="7568285" y="5480441"/>
            <a:ext cx="108000" cy="10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6032763" y="4788386"/>
            <a:ext cx="0" cy="8280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4500000">
            <a:off x="6438385" y="5053330"/>
            <a:ext cx="0" cy="8280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6840000">
            <a:off x="6409902" y="5362496"/>
            <a:ext cx="0" cy="8280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5558106" y="4407593"/>
                <a:ext cx="1054474" cy="400110"/>
              </a:xfrm>
              <a:prstGeom prst="rect">
                <a:avLst/>
              </a:prstGeom>
              <a:noFill/>
            </p:spPr>
            <p:txBody>
              <a:bodyPr wrap="square" rtlCol="0">
                <a:spAutoFit/>
              </a:bodyPr>
              <a:lstStyle/>
              <a:p>
                <a14:m>
                  <m:oMath xmlns:m="http://schemas.openxmlformats.org/officeDocument/2006/math">
                    <m:r>
                      <a:rPr lang="en-US" sz="2000" b="1" i="1" smtClean="0">
                        <a:latin typeface="Cambria Math" panose="02040503050406030204" pitchFamily="18" charset="0"/>
                      </a:rPr>
                      <m:t>𝒈</m:t>
                    </m:r>
                    <m:r>
                      <a:rPr lang="en-US" sz="2000" b="1" i="1" smtClean="0">
                        <a:latin typeface="Cambria Math" panose="02040503050406030204" pitchFamily="18" charset="0"/>
                      </a:rPr>
                      <m:t>(</m:t>
                    </m:r>
                    <m:r>
                      <a:rPr lang="en-US" sz="2000" b="1" i="1" smtClean="0">
                        <a:latin typeface="Cambria Math" panose="02040503050406030204" pitchFamily="18" charset="0"/>
                      </a:rPr>
                      <m:t>𝒙</m:t>
                    </m:r>
                    <m:r>
                      <a:rPr lang="en-US" sz="2000" b="1" i="1" smtClean="0">
                        <a:latin typeface="Cambria Math" panose="02040503050406030204" pitchFamily="18" charset="0"/>
                      </a:rPr>
                      <m:t>,</m:t>
                    </m:r>
                    <m:r>
                      <a:rPr lang="en-US" sz="2000" b="1" i="1" smtClean="0">
                        <a:latin typeface="Cambria Math" panose="02040503050406030204" pitchFamily="18" charset="0"/>
                      </a:rPr>
                      <m:t>𝒚</m:t>
                    </m:r>
                    <m:r>
                      <a:rPr lang="en-US" sz="2000" b="1" i="1" smtClean="0">
                        <a:latin typeface="Cambria Math" panose="02040503050406030204" pitchFamily="18" charset="0"/>
                      </a:rPr>
                      <m:t>)</m:t>
                    </m:r>
                  </m:oMath>
                </a14:m>
                <a:r>
                  <a:rPr lang="en-US" sz="2000" b="1" dirty="0" smtClean="0"/>
                  <a:t> </a:t>
                </a:r>
                <a:endParaRPr lang="en-US" sz="2000" b="1" dirty="0"/>
              </a:p>
            </p:txBody>
          </p:sp>
        </mc:Choice>
        <mc:Fallback xmlns="">
          <p:sp>
            <p:nvSpPr>
              <p:cNvPr id="38" name="TextBox 37"/>
              <p:cNvSpPr txBox="1">
                <a:spLocks noRot="1" noChangeAspect="1" noMove="1" noResize="1" noEditPoints="1" noAdjustHandles="1" noChangeArrowheads="1" noChangeShapeType="1" noTextEdit="1"/>
              </p:cNvSpPr>
              <p:nvPr/>
            </p:nvSpPr>
            <p:spPr>
              <a:xfrm>
                <a:off x="5558106" y="4407593"/>
                <a:ext cx="1054474" cy="400110"/>
              </a:xfrm>
              <a:prstGeom prst="rect">
                <a:avLst/>
              </a:prstGeom>
              <a:blipFill>
                <a:blip r:embed="rId10"/>
                <a:stretch>
                  <a:fillRect l="-578"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612580" y="4921401"/>
                <a:ext cx="420785" cy="400110"/>
              </a:xfrm>
              <a:prstGeom prst="rect">
                <a:avLst/>
              </a:prstGeom>
              <a:noFill/>
            </p:spPr>
            <p:txBody>
              <a:bodyPr wrap="square" rtlCol="0">
                <a:spAutoFit/>
              </a:bodyPr>
              <a:lstStyle/>
              <a:p>
                <a14:m>
                  <m:oMath xmlns:m="http://schemas.openxmlformats.org/officeDocument/2006/math">
                    <m:r>
                      <a:rPr lang="en-US" sz="2000" b="1" i="1" smtClean="0">
                        <a:latin typeface="Cambria Math" panose="02040503050406030204" pitchFamily="18" charset="0"/>
                      </a:rPr>
                      <m:t>𝒚</m:t>
                    </m:r>
                  </m:oMath>
                </a14:m>
                <a:r>
                  <a:rPr lang="en-US" sz="2000" dirty="0" smtClean="0"/>
                  <a:t> </a:t>
                </a:r>
                <a:endParaRPr lang="en-US"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6612580" y="4921401"/>
                <a:ext cx="420785" cy="400110"/>
              </a:xfrm>
              <a:prstGeom prst="rect">
                <a:avLst/>
              </a:prstGeom>
              <a:blipFill>
                <a:blip r:embed="rId11"/>
                <a:stretch>
                  <a:fillRect l="-1449"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571304" y="5910129"/>
                <a:ext cx="420785" cy="400110"/>
              </a:xfrm>
              <a:prstGeom prst="rect">
                <a:avLst/>
              </a:prstGeom>
              <a:noFill/>
            </p:spPr>
            <p:txBody>
              <a:bodyPr wrap="square" rtlCol="0">
                <a:spAutoFit/>
              </a:bodyPr>
              <a:lstStyle/>
              <a:p>
                <a14:m>
                  <m:oMath xmlns:m="http://schemas.openxmlformats.org/officeDocument/2006/math">
                    <m:r>
                      <a:rPr lang="en-US" sz="2000" b="1" i="1" smtClean="0">
                        <a:latin typeface="Cambria Math" panose="02040503050406030204" pitchFamily="18" charset="0"/>
                        <a:cs typeface="David" panose="020E0502060401010101" pitchFamily="34" charset="-79"/>
                      </a:rPr>
                      <m:t>𝒙</m:t>
                    </m:r>
                  </m:oMath>
                </a14:m>
                <a:r>
                  <a:rPr lang="en-US" sz="2000" dirty="0" smtClean="0"/>
                  <a:t> </a:t>
                </a:r>
                <a:endParaRPr lang="en-US" sz="2000" dirty="0"/>
              </a:p>
            </p:txBody>
          </p:sp>
        </mc:Choice>
        <mc:Fallback xmlns="">
          <p:sp>
            <p:nvSpPr>
              <p:cNvPr id="40" name="TextBox 39"/>
              <p:cNvSpPr txBox="1">
                <a:spLocks noRot="1" noChangeAspect="1" noMove="1" noResize="1" noEditPoints="1" noAdjustHandles="1" noChangeArrowheads="1" noChangeShapeType="1" noTextEdit="1"/>
              </p:cNvSpPr>
              <p:nvPr/>
            </p:nvSpPr>
            <p:spPr>
              <a:xfrm>
                <a:off x="6571304" y="5910129"/>
                <a:ext cx="420785" cy="400110"/>
              </a:xfrm>
              <a:prstGeom prst="rect">
                <a:avLst/>
              </a:prstGeom>
              <a:blipFill>
                <a:blip r:embed="rId12"/>
                <a:stretch>
                  <a:fillRect/>
                </a:stretch>
              </a:blipFill>
            </p:spPr>
            <p:txBody>
              <a:bodyPr/>
              <a:lstStyle/>
              <a:p>
                <a:r>
                  <a:rPr lang="en-US">
                    <a:noFill/>
                  </a:rPr>
                  <a:t> </a:t>
                </a:r>
              </a:p>
            </p:txBody>
          </p:sp>
        </mc:Fallback>
      </mc:AlternateContent>
      <p:cxnSp>
        <p:nvCxnSpPr>
          <p:cNvPr id="41" name="Straight Connector 40"/>
          <p:cNvCxnSpPr/>
          <p:nvPr/>
        </p:nvCxnSpPr>
        <p:spPr>
          <a:xfrm rot="5400000">
            <a:off x="2510677" y="4731453"/>
            <a:ext cx="0" cy="29520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21600000">
            <a:off x="2462614" y="4395335"/>
            <a:ext cx="0" cy="18360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3982334" y="5982851"/>
                <a:ext cx="420785" cy="400110"/>
              </a:xfrm>
              <a:prstGeom prst="rect">
                <a:avLst/>
              </a:prstGeom>
              <a:noFill/>
            </p:spPr>
            <p:txBody>
              <a:bodyPr wrap="square" rtlCol="0">
                <a:spAutoFit/>
              </a:bodyPr>
              <a:lstStyle/>
              <a:p>
                <a14:m>
                  <m:oMath xmlns:m="http://schemas.openxmlformats.org/officeDocument/2006/math">
                    <m:r>
                      <a:rPr lang="en-US" sz="2000" b="1" i="1" smtClean="0">
                        <a:latin typeface="Cambria Math" panose="02040503050406030204" pitchFamily="18" charset="0"/>
                        <a:cs typeface="David" panose="020E0502060401010101" pitchFamily="34" charset="-79"/>
                      </a:rPr>
                      <m:t>𝒙</m:t>
                    </m:r>
                  </m:oMath>
                </a14:m>
                <a:r>
                  <a:rPr lang="en-US" sz="2000" dirty="0" smtClean="0"/>
                  <a:t> </a:t>
                </a:r>
                <a:endParaRPr lang="en-US" sz="2000" dirty="0"/>
              </a:p>
            </p:txBody>
          </p:sp>
        </mc:Choice>
        <mc:Fallback xmlns="">
          <p:sp>
            <p:nvSpPr>
              <p:cNvPr id="43" name="TextBox 42"/>
              <p:cNvSpPr txBox="1">
                <a:spLocks noRot="1" noChangeAspect="1" noMove="1" noResize="1" noEditPoints="1" noAdjustHandles="1" noChangeArrowheads="1" noChangeShapeType="1" noTextEdit="1"/>
              </p:cNvSpPr>
              <p:nvPr/>
            </p:nvSpPr>
            <p:spPr>
              <a:xfrm>
                <a:off x="3982334" y="5982851"/>
                <a:ext cx="420785"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1765661" y="4242452"/>
                <a:ext cx="676172" cy="400110"/>
              </a:xfrm>
              <a:prstGeom prst="rect">
                <a:avLst/>
              </a:prstGeom>
              <a:noFill/>
            </p:spPr>
            <p:txBody>
              <a:bodyPr wrap="square" rtlCol="0">
                <a:spAutoFit/>
              </a:bodyPr>
              <a:lstStyle/>
              <a:p>
                <a14:m>
                  <m:oMath xmlns:m="http://schemas.openxmlformats.org/officeDocument/2006/math">
                    <m:r>
                      <a:rPr lang="en-US" sz="2000" b="1" i="1" smtClean="0">
                        <a:latin typeface="Cambria Math" panose="02040503050406030204" pitchFamily="18" charset="0"/>
                        <a:cs typeface="David" panose="020E0502060401010101" pitchFamily="34" charset="-79"/>
                      </a:rPr>
                      <m:t>𝒇</m:t>
                    </m:r>
                    <m:r>
                      <a:rPr lang="en-US" sz="2000" b="1" i="1" smtClean="0">
                        <a:latin typeface="Cambria Math" panose="02040503050406030204" pitchFamily="18" charset="0"/>
                        <a:cs typeface="David" panose="020E0502060401010101" pitchFamily="34" charset="-79"/>
                      </a:rPr>
                      <m:t>(</m:t>
                    </m:r>
                    <m:r>
                      <a:rPr lang="en-US" sz="2000" b="1" i="1" smtClean="0">
                        <a:latin typeface="Cambria Math" panose="02040503050406030204" pitchFamily="18" charset="0"/>
                        <a:cs typeface="David" panose="020E0502060401010101" pitchFamily="34" charset="-79"/>
                      </a:rPr>
                      <m:t>𝒙</m:t>
                    </m:r>
                    <m:r>
                      <a:rPr lang="en-US" sz="2000" b="1" i="1" smtClean="0">
                        <a:latin typeface="Cambria Math" panose="02040503050406030204" pitchFamily="18" charset="0"/>
                        <a:cs typeface="David" panose="020E0502060401010101" pitchFamily="34" charset="-79"/>
                      </a:rPr>
                      <m:t>)</m:t>
                    </m:r>
                  </m:oMath>
                </a14:m>
                <a:r>
                  <a:rPr lang="en-US" sz="2000" dirty="0" smtClean="0"/>
                  <a:t> </a:t>
                </a:r>
                <a:endParaRPr lang="en-US" sz="2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1765661" y="4242452"/>
                <a:ext cx="676172" cy="400110"/>
              </a:xfrm>
              <a:prstGeom prst="rect">
                <a:avLst/>
              </a:prstGeom>
              <a:blipFill>
                <a:blip r:embed="rId14"/>
                <a:stretch>
                  <a:fillRect l="-4505" r="-5405" b="-13636"/>
                </a:stretch>
              </a:blipFill>
            </p:spPr>
            <p:txBody>
              <a:bodyPr/>
              <a:lstStyle/>
              <a:p>
                <a:r>
                  <a:rPr lang="en-US">
                    <a:noFill/>
                  </a:rPr>
                  <a:t> </a:t>
                </a:r>
              </a:p>
            </p:txBody>
          </p:sp>
        </mc:Fallback>
      </mc:AlternateContent>
    </p:spTree>
    <p:extLst>
      <p:ext uri="{BB962C8B-B14F-4D97-AF65-F5344CB8AC3E}">
        <p14:creationId xmlns:p14="http://schemas.microsoft.com/office/powerpoint/2010/main" val="439257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831268" y="807303"/>
            <a:ext cx="11360732" cy="5801312"/>
          </a:xfrm>
        </p:spPr>
        <p:txBody>
          <a:bodyPr>
            <a:normAutofit/>
          </a:bodyPr>
          <a:lstStyle/>
          <a:p>
            <a:pPr marL="45720" indent="0" algn="l" rtl="0">
              <a:spcAft>
                <a:spcPts val="1200"/>
              </a:spcAft>
              <a:buNone/>
            </a:pPr>
            <a:r>
              <a:rPr lang="en-US" sz="4000" b="1" u="sng" dirty="0">
                <a:solidFill>
                  <a:srgbClr val="D48C0A"/>
                </a:solidFill>
                <a:latin typeface="David" panose="020E0502060401010101" pitchFamily="34" charset="-79"/>
                <a:cs typeface="David" panose="020E0502060401010101" pitchFamily="34" charset="-79"/>
              </a:rPr>
              <a:t>Atomic density calculations</a:t>
            </a:r>
            <a:endParaRPr lang="en-US" sz="4000" b="1" i="1" u="sng" dirty="0">
              <a:solidFill>
                <a:srgbClr val="D48C0A"/>
              </a:solidFill>
            </a:endParaRPr>
          </a:p>
          <a:p>
            <a:pPr marL="45720" indent="0" algn="just" rtl="0">
              <a:buNone/>
            </a:pPr>
            <a:endParaRPr lang="en-US" sz="2800" b="1" dirty="0" smtClean="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a:xfrm>
            <a:off x="9329530" y="6265393"/>
            <a:ext cx="1706217" cy="365125"/>
          </a:xfrm>
        </p:spPr>
        <p:txBody>
          <a:bodyPr/>
          <a:lstStyle/>
          <a:p>
            <a:fld id="{010386B8-D022-4DBB-9A29-0FD528CD1C82}" type="slidenum">
              <a:rPr lang="he-IL" smtClean="0"/>
              <a:t>32</a:t>
            </a:fld>
            <a:endParaRPr lang="he-IL"/>
          </a:p>
        </p:txBody>
      </p:sp>
      <mc:AlternateContent xmlns:mc="http://schemas.openxmlformats.org/markup-compatibility/2006" xmlns:a14="http://schemas.microsoft.com/office/drawing/2010/main">
        <mc:Choice Requires="a14">
          <p:sp>
            <p:nvSpPr>
              <p:cNvPr id="12" name="TextBox 11"/>
              <p:cNvSpPr txBox="1"/>
              <p:nvPr/>
            </p:nvSpPr>
            <p:spPr>
              <a:xfrm>
                <a:off x="1537846" y="1591966"/>
                <a:ext cx="9074734" cy="1076705"/>
              </a:xfrm>
              <a:prstGeom prst="rect">
                <a:avLst/>
              </a:prstGeom>
              <a:noFill/>
              <a:ln w="28575">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cs typeface="David" panose="020E0502060401010101" pitchFamily="34" charset="-79"/>
                        </a:rPr>
                        <m:t>𝟑</m:t>
                      </m:r>
                      <m:r>
                        <a:rPr lang="en-US" sz="2400" b="1" i="1" smtClean="0">
                          <a:solidFill>
                            <a:schemeClr val="tx1"/>
                          </a:solidFill>
                          <a:latin typeface="Cambria Math" panose="02040503050406030204" pitchFamily="18" charset="0"/>
                          <a:cs typeface="David" panose="020E0502060401010101" pitchFamily="34" charset="-79"/>
                        </a:rPr>
                        <m:t>𝑫</m:t>
                      </m:r>
                      <m:r>
                        <a:rPr lang="en-US" sz="2400" b="1" i="1" smtClean="0">
                          <a:solidFill>
                            <a:schemeClr val="tx1"/>
                          </a:solidFill>
                          <a:latin typeface="Cambria Math" panose="02040503050406030204" pitchFamily="18" charset="0"/>
                          <a:cs typeface="David" panose="020E0502060401010101" pitchFamily="34" charset="-79"/>
                        </a:rPr>
                        <m:t>: </m:t>
                      </m:r>
                      <m:r>
                        <a:rPr lang="en-US" sz="2400" b="1" i="1" smtClean="0">
                          <a:solidFill>
                            <a:schemeClr val="tx1"/>
                          </a:solidFill>
                          <a:latin typeface="Cambria Math" panose="02040503050406030204" pitchFamily="18" charset="0"/>
                          <a:cs typeface="David" panose="020E0502060401010101" pitchFamily="34" charset="-79"/>
                        </a:rPr>
                        <m:t>𝒉</m:t>
                      </m:r>
                      <m:d>
                        <m:dPr>
                          <m:ctrlPr>
                            <a:rPr lang="en-US" sz="2400" b="1" i="1" smtClean="0">
                              <a:solidFill>
                                <a:schemeClr val="tx1"/>
                              </a:solidFill>
                              <a:latin typeface="Cambria Math" panose="02040503050406030204" pitchFamily="18" charset="0"/>
                              <a:cs typeface="David" panose="020E0502060401010101" pitchFamily="34" charset="-79"/>
                            </a:rPr>
                          </m:ctrlPr>
                        </m:dPr>
                        <m:e>
                          <m:r>
                            <a:rPr lang="en-US" sz="2400" b="1" i="1" smtClean="0">
                              <a:solidFill>
                                <a:schemeClr val="tx1"/>
                              </a:solidFill>
                              <a:latin typeface="Cambria Math" panose="02040503050406030204" pitchFamily="18" charset="0"/>
                              <a:cs typeface="David" panose="020E0502060401010101" pitchFamily="34" charset="-79"/>
                            </a:rPr>
                            <m:t>𝒙</m:t>
                          </m:r>
                          <m:r>
                            <a:rPr lang="en-US" sz="2400" b="1" i="1" smtClean="0">
                              <a:solidFill>
                                <a:schemeClr val="tx1"/>
                              </a:solidFill>
                              <a:latin typeface="Cambria Math" panose="02040503050406030204" pitchFamily="18" charset="0"/>
                              <a:cs typeface="David" panose="020E0502060401010101" pitchFamily="34" charset="-79"/>
                            </a:rPr>
                            <m:t>,</m:t>
                          </m:r>
                          <m:r>
                            <a:rPr lang="en-US" sz="2400" b="1" i="1" smtClean="0">
                              <a:solidFill>
                                <a:schemeClr val="tx1"/>
                              </a:solidFill>
                              <a:latin typeface="Cambria Math" panose="02040503050406030204" pitchFamily="18" charset="0"/>
                              <a:cs typeface="David" panose="020E0502060401010101" pitchFamily="34" charset="-79"/>
                            </a:rPr>
                            <m:t>𝒚</m:t>
                          </m:r>
                          <m:r>
                            <a:rPr lang="en-US" sz="2400" b="1" i="1" smtClean="0">
                              <a:solidFill>
                                <a:schemeClr val="tx1"/>
                              </a:solidFill>
                              <a:latin typeface="Cambria Math" panose="02040503050406030204" pitchFamily="18" charset="0"/>
                              <a:cs typeface="David" panose="020E0502060401010101" pitchFamily="34" charset="-79"/>
                            </a:rPr>
                            <m:t>,</m:t>
                          </m:r>
                          <m:r>
                            <a:rPr lang="en-US" sz="2400" b="1" i="1" smtClean="0">
                              <a:solidFill>
                                <a:schemeClr val="tx1"/>
                              </a:solidFill>
                              <a:latin typeface="Cambria Math" panose="02040503050406030204" pitchFamily="18" charset="0"/>
                              <a:cs typeface="David" panose="020E0502060401010101" pitchFamily="34" charset="-79"/>
                            </a:rPr>
                            <m:t>𝒛</m:t>
                          </m:r>
                        </m:e>
                      </m:d>
                      <m:r>
                        <a:rPr lang="en-US" sz="2400" b="1" i="1" smtClean="0">
                          <a:solidFill>
                            <a:schemeClr val="tx1"/>
                          </a:solidFill>
                          <a:latin typeface="Cambria Math" panose="02040503050406030204" pitchFamily="18" charset="0"/>
                          <a:cs typeface="David" panose="020E0502060401010101" pitchFamily="34" charset="-79"/>
                        </a:rPr>
                        <m:t>=</m:t>
                      </m:r>
                      <m:r>
                        <a:rPr lang="en-US" sz="2400" b="1" i="1" smtClean="0">
                          <a:solidFill>
                            <a:schemeClr val="tx1"/>
                          </a:solidFill>
                          <a:latin typeface="Cambria Math" panose="02040503050406030204" pitchFamily="18" charset="0"/>
                          <a:cs typeface="David" panose="020E0502060401010101" pitchFamily="34" charset="-79"/>
                        </a:rPr>
                        <m:t>𝑵𝒆𝒙𝒑</m:t>
                      </m:r>
                      <m:d>
                        <m:dPr>
                          <m:ctrlPr>
                            <a:rPr lang="en-US" sz="2400" b="1" i="1" smtClean="0">
                              <a:solidFill>
                                <a:schemeClr val="tx1"/>
                              </a:solidFill>
                              <a:latin typeface="Cambria Math" panose="02040503050406030204" pitchFamily="18" charset="0"/>
                              <a:cs typeface="David" panose="020E0502060401010101" pitchFamily="34" charset="-79"/>
                            </a:rPr>
                          </m:ctrlPr>
                        </m:dPr>
                        <m:e>
                          <m:r>
                            <a:rPr lang="en-US" sz="2400" b="1" i="1">
                              <a:solidFill>
                                <a:schemeClr val="tx1"/>
                              </a:solidFill>
                              <a:latin typeface="Cambria Math" panose="02040503050406030204" pitchFamily="18" charset="0"/>
                              <a:cs typeface="David" panose="020E0502060401010101" pitchFamily="34" charset="-79"/>
                            </a:rPr>
                            <m:t>−</m:t>
                          </m:r>
                          <m:sSup>
                            <m:sSupPr>
                              <m:ctrlPr>
                                <a:rPr lang="en-US" sz="2400" b="1" i="1">
                                  <a:solidFill>
                                    <a:schemeClr val="tx1"/>
                                  </a:solidFill>
                                  <a:latin typeface="Cambria Math" panose="02040503050406030204" pitchFamily="18" charset="0"/>
                                  <a:cs typeface="David" panose="020E0502060401010101" pitchFamily="34" charset="-79"/>
                                </a:rPr>
                              </m:ctrlPr>
                            </m:sSupPr>
                            <m:e>
                              <m:d>
                                <m:dPr>
                                  <m:ctrlPr>
                                    <a:rPr lang="en-US" sz="2400" b="1" i="1">
                                      <a:solidFill>
                                        <a:schemeClr val="tx1"/>
                                      </a:solidFill>
                                      <a:latin typeface="Cambria Math" panose="02040503050406030204" pitchFamily="18" charset="0"/>
                                      <a:cs typeface="David" panose="020E0502060401010101" pitchFamily="34" charset="-79"/>
                                    </a:rPr>
                                  </m:ctrlPr>
                                </m:dPr>
                                <m:e>
                                  <m:f>
                                    <m:fPr>
                                      <m:ctrlPr>
                                        <a:rPr lang="en-US" sz="2400" b="1" i="1">
                                          <a:solidFill>
                                            <a:schemeClr val="tx1"/>
                                          </a:solidFill>
                                          <a:latin typeface="Cambria Math" panose="02040503050406030204" pitchFamily="18" charset="0"/>
                                          <a:cs typeface="David" panose="020E0502060401010101" pitchFamily="34" charset="-79"/>
                                        </a:rPr>
                                      </m:ctrlPr>
                                    </m:fPr>
                                    <m:num>
                                      <m:r>
                                        <a:rPr lang="en-US" sz="2400" b="1" i="1">
                                          <a:solidFill>
                                            <a:schemeClr val="tx1"/>
                                          </a:solidFill>
                                          <a:latin typeface="Cambria Math" panose="02040503050406030204" pitchFamily="18" charset="0"/>
                                          <a:cs typeface="David" panose="020E0502060401010101" pitchFamily="34" charset="-79"/>
                                        </a:rPr>
                                        <m:t>𝒙</m:t>
                                      </m:r>
                                      <m:r>
                                        <a:rPr lang="en-US" sz="2400" b="1" i="1">
                                          <a:solidFill>
                                            <a:schemeClr val="tx1"/>
                                          </a:solidFill>
                                          <a:latin typeface="Cambria Math" panose="02040503050406030204" pitchFamily="18" charset="0"/>
                                          <a:cs typeface="David" panose="020E0502060401010101" pitchFamily="34" charset="-79"/>
                                        </a:rPr>
                                        <m:t>−</m:t>
                                      </m:r>
                                      <m:sSub>
                                        <m:sSubPr>
                                          <m:ctrlP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sSubPr>
                                        <m:e>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𝝁</m:t>
                                          </m:r>
                                        </m:e>
                                        <m:sub>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𝒙</m:t>
                                          </m:r>
                                        </m:sub>
                                      </m:sSub>
                                    </m:num>
                                    <m:den>
                                      <m:sSub>
                                        <m:sSubPr>
                                          <m:ctrlP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sSubPr>
                                        <m:e>
                                          <m:rad>
                                            <m:radPr>
                                              <m:degHide m:val="on"/>
                                              <m:ctrlP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radPr>
                                            <m:deg/>
                                            <m:e>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𝟐</m:t>
                                              </m:r>
                                            </m:e>
                                          </m:rad>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𝝈</m:t>
                                          </m:r>
                                        </m:e>
                                        <m:sub>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𝒙</m:t>
                                          </m:r>
                                        </m:sub>
                                      </m:sSub>
                                    </m:den>
                                  </m:f>
                                </m:e>
                              </m:d>
                            </m:e>
                            <m:sup>
                              <m:r>
                                <a:rPr lang="en-US" sz="2400" b="1" i="1">
                                  <a:solidFill>
                                    <a:schemeClr val="tx1"/>
                                  </a:solidFill>
                                  <a:latin typeface="Cambria Math" panose="02040503050406030204" pitchFamily="18" charset="0"/>
                                  <a:cs typeface="David" panose="020E0502060401010101" pitchFamily="34" charset="-79"/>
                                </a:rPr>
                                <m:t>𝟐</m:t>
                              </m:r>
                            </m:sup>
                          </m:sSup>
                          <m:r>
                            <a:rPr lang="en-US" sz="2400" b="1" i="1">
                              <a:solidFill>
                                <a:schemeClr val="tx1"/>
                              </a:solidFill>
                              <a:latin typeface="Cambria Math" panose="02040503050406030204" pitchFamily="18" charset="0"/>
                              <a:cs typeface="David" panose="020E0502060401010101" pitchFamily="34" charset="-79"/>
                            </a:rPr>
                            <m:t>−</m:t>
                          </m:r>
                          <m:sSup>
                            <m:sSupPr>
                              <m:ctrlPr>
                                <a:rPr lang="en-US" sz="2400" b="1" i="1">
                                  <a:solidFill>
                                    <a:schemeClr val="tx1"/>
                                  </a:solidFill>
                                  <a:latin typeface="Cambria Math" panose="02040503050406030204" pitchFamily="18" charset="0"/>
                                  <a:cs typeface="David" panose="020E0502060401010101" pitchFamily="34" charset="-79"/>
                                </a:rPr>
                              </m:ctrlPr>
                            </m:sSupPr>
                            <m:e>
                              <m:d>
                                <m:dPr>
                                  <m:ctrlPr>
                                    <a:rPr lang="en-US" sz="2400" b="1" i="1">
                                      <a:solidFill>
                                        <a:schemeClr val="tx1"/>
                                      </a:solidFill>
                                      <a:latin typeface="Cambria Math" panose="02040503050406030204" pitchFamily="18" charset="0"/>
                                      <a:cs typeface="David" panose="020E0502060401010101" pitchFamily="34" charset="-79"/>
                                    </a:rPr>
                                  </m:ctrlPr>
                                </m:dPr>
                                <m:e>
                                  <m:f>
                                    <m:fPr>
                                      <m:ctrlPr>
                                        <a:rPr lang="en-US" sz="2400" b="1" i="1">
                                          <a:solidFill>
                                            <a:schemeClr val="tx1"/>
                                          </a:solidFill>
                                          <a:latin typeface="Cambria Math" panose="02040503050406030204" pitchFamily="18" charset="0"/>
                                          <a:cs typeface="David" panose="020E0502060401010101" pitchFamily="34" charset="-79"/>
                                        </a:rPr>
                                      </m:ctrlPr>
                                    </m:fPr>
                                    <m:num>
                                      <m:r>
                                        <a:rPr lang="en-US" sz="2400" b="1" i="1">
                                          <a:solidFill>
                                            <a:schemeClr val="tx1"/>
                                          </a:solidFill>
                                          <a:latin typeface="Cambria Math" panose="02040503050406030204" pitchFamily="18" charset="0"/>
                                          <a:cs typeface="David" panose="020E0502060401010101" pitchFamily="34" charset="-79"/>
                                        </a:rPr>
                                        <m:t>𝒚</m:t>
                                      </m:r>
                                      <m:r>
                                        <a:rPr lang="en-US" sz="2400" b="1" i="1">
                                          <a:solidFill>
                                            <a:schemeClr val="tx1"/>
                                          </a:solidFill>
                                          <a:latin typeface="Cambria Math" panose="02040503050406030204" pitchFamily="18" charset="0"/>
                                          <a:cs typeface="David" panose="020E0502060401010101" pitchFamily="34" charset="-79"/>
                                        </a:rPr>
                                        <m:t>−</m:t>
                                      </m:r>
                                      <m:sSub>
                                        <m:sSubPr>
                                          <m:ctrlP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sSubPr>
                                        <m:e>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𝝁</m:t>
                                          </m:r>
                                        </m:e>
                                        <m:sub>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𝒚</m:t>
                                          </m:r>
                                        </m:sub>
                                      </m:sSub>
                                    </m:num>
                                    <m:den>
                                      <m:sSub>
                                        <m:sSubPr>
                                          <m:ctrlP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sSubPr>
                                        <m:e>
                                          <m:rad>
                                            <m:radPr>
                                              <m:degHide m:val="on"/>
                                              <m:ctrlP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radPr>
                                            <m:deg/>
                                            <m:e>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𝟐</m:t>
                                              </m:r>
                                            </m:e>
                                          </m:rad>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𝝈</m:t>
                                          </m:r>
                                        </m:e>
                                        <m:sub>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𝒚</m:t>
                                          </m:r>
                                        </m:sub>
                                      </m:sSub>
                                    </m:den>
                                  </m:f>
                                </m:e>
                              </m:d>
                            </m:e>
                            <m:sup>
                              <m:r>
                                <a:rPr lang="en-US" sz="2400" b="1" i="1">
                                  <a:solidFill>
                                    <a:schemeClr val="tx1"/>
                                  </a:solidFill>
                                  <a:latin typeface="Cambria Math" panose="02040503050406030204" pitchFamily="18" charset="0"/>
                                  <a:cs typeface="David" panose="020E0502060401010101" pitchFamily="34" charset="-79"/>
                                </a:rPr>
                                <m:t>𝟐</m:t>
                              </m:r>
                            </m:sup>
                          </m:sSup>
                          <m:r>
                            <a:rPr lang="en-US" sz="2400" b="1" i="1">
                              <a:solidFill>
                                <a:schemeClr val="tx1"/>
                              </a:solidFill>
                              <a:latin typeface="Cambria Math" panose="02040503050406030204" pitchFamily="18" charset="0"/>
                              <a:cs typeface="David" panose="020E0502060401010101" pitchFamily="34" charset="-79"/>
                            </a:rPr>
                            <m:t>−</m:t>
                          </m:r>
                          <m:sSup>
                            <m:sSupPr>
                              <m:ctrlPr>
                                <a:rPr lang="en-US" sz="2400" b="1" i="1">
                                  <a:solidFill>
                                    <a:schemeClr val="tx1"/>
                                  </a:solidFill>
                                  <a:latin typeface="Cambria Math" panose="02040503050406030204" pitchFamily="18" charset="0"/>
                                  <a:cs typeface="David" panose="020E0502060401010101" pitchFamily="34" charset="-79"/>
                                </a:rPr>
                              </m:ctrlPr>
                            </m:sSupPr>
                            <m:e>
                              <m:d>
                                <m:dPr>
                                  <m:ctrlPr>
                                    <a:rPr lang="en-US" sz="2400" b="1" i="1">
                                      <a:solidFill>
                                        <a:schemeClr val="tx1"/>
                                      </a:solidFill>
                                      <a:latin typeface="Cambria Math" panose="02040503050406030204" pitchFamily="18" charset="0"/>
                                      <a:cs typeface="David" panose="020E0502060401010101" pitchFamily="34" charset="-79"/>
                                    </a:rPr>
                                  </m:ctrlPr>
                                </m:dPr>
                                <m:e>
                                  <m:f>
                                    <m:fPr>
                                      <m:ctrlPr>
                                        <a:rPr lang="en-US" sz="2400" b="1" i="1">
                                          <a:solidFill>
                                            <a:schemeClr val="tx1"/>
                                          </a:solidFill>
                                          <a:latin typeface="Cambria Math" panose="02040503050406030204" pitchFamily="18" charset="0"/>
                                          <a:cs typeface="David" panose="020E0502060401010101" pitchFamily="34" charset="-79"/>
                                        </a:rPr>
                                      </m:ctrlPr>
                                    </m:fPr>
                                    <m:num>
                                      <m:r>
                                        <a:rPr lang="en-US" sz="2400" b="1" i="1">
                                          <a:solidFill>
                                            <a:schemeClr val="tx1"/>
                                          </a:solidFill>
                                          <a:latin typeface="Cambria Math" panose="02040503050406030204" pitchFamily="18" charset="0"/>
                                          <a:cs typeface="David" panose="020E0502060401010101" pitchFamily="34" charset="-79"/>
                                        </a:rPr>
                                        <m:t>𝒛</m:t>
                                      </m:r>
                                      <m:r>
                                        <a:rPr lang="en-US" sz="2400" b="1" i="1">
                                          <a:solidFill>
                                            <a:schemeClr val="tx1"/>
                                          </a:solidFill>
                                          <a:latin typeface="Cambria Math" panose="02040503050406030204" pitchFamily="18" charset="0"/>
                                          <a:cs typeface="David" panose="020E0502060401010101" pitchFamily="34" charset="-79"/>
                                        </a:rPr>
                                        <m:t>−</m:t>
                                      </m:r>
                                      <m:sSub>
                                        <m:sSubPr>
                                          <m:ctrlP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sSubPr>
                                        <m:e>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𝝁</m:t>
                                          </m:r>
                                        </m:e>
                                        <m:sub>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𝒛</m:t>
                                          </m:r>
                                        </m:sub>
                                      </m:sSub>
                                    </m:num>
                                    <m:den>
                                      <m:sSub>
                                        <m:sSubPr>
                                          <m:ctrlP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sSubPr>
                                        <m:e>
                                          <m:rad>
                                            <m:radPr>
                                              <m:degHide m:val="on"/>
                                              <m:ctrlP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radPr>
                                            <m:deg/>
                                            <m:e>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𝟐</m:t>
                                              </m:r>
                                            </m:e>
                                          </m:rad>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𝝈</m:t>
                                          </m:r>
                                        </m:e>
                                        <m:sub>
                                          <m:r>
                                            <a:rPr lang="en-US" sz="2400" b="1" i="1">
                                              <a:solidFill>
                                                <a:schemeClr val="tx1"/>
                                              </a:solidFill>
                                              <a:latin typeface="Cambria Math" panose="02040503050406030204" pitchFamily="18" charset="0"/>
                                              <a:ea typeface="Cambria Math" panose="02040503050406030204" pitchFamily="18" charset="0"/>
                                              <a:cs typeface="David" panose="020E0502060401010101" pitchFamily="34" charset="-79"/>
                                            </a:rPr>
                                            <m:t>𝒛</m:t>
                                          </m:r>
                                        </m:sub>
                                      </m:sSub>
                                    </m:den>
                                  </m:f>
                                </m:e>
                              </m:d>
                            </m:e>
                            <m:sup>
                              <m:r>
                                <a:rPr lang="en-US" sz="2400" b="1" i="1">
                                  <a:solidFill>
                                    <a:schemeClr val="tx1"/>
                                  </a:solidFill>
                                  <a:latin typeface="Cambria Math" panose="02040503050406030204" pitchFamily="18" charset="0"/>
                                  <a:cs typeface="David" panose="020E0502060401010101" pitchFamily="34" charset="-79"/>
                                </a:rPr>
                                <m:t>𝟐</m:t>
                              </m:r>
                            </m:sup>
                          </m:sSup>
                        </m:e>
                      </m:d>
                    </m:oMath>
                  </m:oMathPara>
                </a14:m>
                <a:endParaRPr lang="en-US" sz="2400" b="1" dirty="0">
                  <a:solidFill>
                    <a:schemeClr val="tx1"/>
                  </a:solidFill>
                  <a:latin typeface="David" panose="020E0502060401010101" pitchFamily="34" charset="-79"/>
                  <a:cs typeface="David" panose="020E0502060401010101" pitchFamily="34" charset="-79"/>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537846" y="1591966"/>
                <a:ext cx="9074734" cy="1076705"/>
              </a:xfrm>
              <a:prstGeom prst="rect">
                <a:avLst/>
              </a:prstGeom>
              <a:blipFill>
                <a:blip r:embed="rId3"/>
                <a:stretch>
                  <a:fillRect/>
                </a:stretch>
              </a:blipFill>
              <a:ln w="28575">
                <a:solidFill>
                  <a:srgbClr val="0070C0"/>
                </a:solidFill>
              </a:ln>
            </p:spPr>
            <p:txBody>
              <a:bodyPr/>
              <a:lstStyle/>
              <a:p>
                <a:r>
                  <a:rPr lang="en-US">
                    <a:noFill/>
                  </a:rPr>
                  <a:t> </a:t>
                </a:r>
              </a:p>
            </p:txBody>
          </p:sp>
        </mc:Fallback>
      </mc:AlternateContent>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2955" t="22460" r="19432" b="26036"/>
          <a:stretch/>
        </p:blipFill>
        <p:spPr>
          <a:xfrm>
            <a:off x="3546768" y="3591880"/>
            <a:ext cx="5070000" cy="2160000"/>
          </a:xfrm>
          <a:prstGeom prst="rect">
            <a:avLst/>
          </a:prstGeom>
        </p:spPr>
      </p:pic>
      <p:cxnSp>
        <p:nvCxnSpPr>
          <p:cNvPr id="13" name="Straight Arrow Connector 12"/>
          <p:cNvCxnSpPr/>
          <p:nvPr/>
        </p:nvCxnSpPr>
        <p:spPr>
          <a:xfrm flipV="1">
            <a:off x="6081768" y="3139980"/>
            <a:ext cx="0" cy="54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5600000" flipV="1">
            <a:off x="3484198" y="4740359"/>
            <a:ext cx="0" cy="684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9000000" flipV="1">
            <a:off x="6749511" y="5449067"/>
            <a:ext cx="0" cy="64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81768" y="3635744"/>
            <a:ext cx="0" cy="972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5600000">
            <a:off x="4861928" y="3574405"/>
            <a:ext cx="0" cy="2520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9000000">
            <a:off x="6317651" y="4537990"/>
            <a:ext cx="0" cy="972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769649" y="4929502"/>
                <a:ext cx="356114" cy="461665"/>
              </a:xfrm>
              <a:prstGeom prst="rect">
                <a:avLst/>
              </a:prstGeom>
              <a:noFill/>
            </p:spPr>
            <p:txBody>
              <a:bodyPr wrap="square" rtlCol="0">
                <a:spAutoFit/>
              </a:bodyPr>
              <a:lstStyle/>
              <a:p>
                <a14:m>
                  <m:oMath xmlns:m="http://schemas.openxmlformats.org/officeDocument/2006/math">
                    <m:r>
                      <a:rPr lang="en-US" sz="2400" b="1" i="1" smtClean="0">
                        <a:latin typeface="Cambria Math" panose="02040503050406030204" pitchFamily="18" charset="0"/>
                        <a:cs typeface="David" panose="020E0502060401010101" pitchFamily="34" charset="-79"/>
                      </a:rPr>
                      <m:t>𝒙</m:t>
                    </m:r>
                  </m:oMath>
                </a14:m>
                <a:r>
                  <a:rPr lang="en-US" sz="2400" dirty="0" smtClean="0"/>
                  <a:t> </a:t>
                </a:r>
                <a:endParaRPr lang="en-US" sz="2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2769649" y="4929502"/>
                <a:ext cx="35611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6804931" y="5963270"/>
                <a:ext cx="356114" cy="461665"/>
              </a:xfrm>
              <a:prstGeom prst="rect">
                <a:avLst/>
              </a:prstGeom>
              <a:noFill/>
            </p:spPr>
            <p:txBody>
              <a:bodyPr wrap="square" rtlCol="0">
                <a:spAutoFit/>
              </a:bodyPr>
              <a:lstStyle/>
              <a:p>
                <a14:m>
                  <m:oMath xmlns:m="http://schemas.openxmlformats.org/officeDocument/2006/math">
                    <m:r>
                      <a:rPr lang="en-US" sz="2400" b="1" i="1" smtClean="0">
                        <a:latin typeface="Cambria Math" panose="02040503050406030204" pitchFamily="18" charset="0"/>
                        <a:cs typeface="David" panose="020E0502060401010101" pitchFamily="34" charset="-79"/>
                      </a:rPr>
                      <m:t>𝒚</m:t>
                    </m:r>
                  </m:oMath>
                </a14:m>
                <a:r>
                  <a:rPr lang="en-US" sz="2400" dirty="0" smtClean="0"/>
                  <a:t> </a:t>
                </a:r>
                <a:endParaRPr lang="en-US"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6804931" y="5963270"/>
                <a:ext cx="356114" cy="461665"/>
              </a:xfrm>
              <a:prstGeom prst="rect">
                <a:avLst/>
              </a:prstGeom>
              <a:blipFill>
                <a:blip r:embed="rId6"/>
                <a:stretch>
                  <a:fillRect l="-5085" r="-847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5910449" y="2724129"/>
                <a:ext cx="35611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cs typeface="David" panose="020E0502060401010101" pitchFamily="34" charset="-79"/>
                        </a:rPr>
                        <m:t>𝒛</m:t>
                      </m:r>
                    </m:oMath>
                  </m:oMathPara>
                </a14:m>
                <a:endParaRPr lang="en-US" sz="2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5910449" y="2724129"/>
                <a:ext cx="35611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56938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831268" y="807303"/>
            <a:ext cx="10952874" cy="5801312"/>
          </a:xfrm>
        </p:spPr>
        <p:txBody>
          <a:bodyPr>
            <a:normAutofit/>
          </a:bodyPr>
          <a:lstStyle/>
          <a:p>
            <a:pPr marL="45720" indent="0" algn="l" rtl="0">
              <a:spcAft>
                <a:spcPts val="1200"/>
              </a:spcAft>
              <a:buNone/>
            </a:pPr>
            <a:r>
              <a:rPr lang="en-US" sz="4000" b="1" u="sng" dirty="0" smtClean="0">
                <a:solidFill>
                  <a:srgbClr val="D48C0A"/>
                </a:solidFill>
                <a:latin typeface="David" panose="020E0502060401010101" pitchFamily="34" charset="-79"/>
                <a:cs typeface="David" panose="020E0502060401010101" pitchFamily="34" charset="-79"/>
              </a:rPr>
              <a:t>Atomic density calculations</a:t>
            </a:r>
            <a:endParaRPr lang="en-US" sz="4000" b="1" i="1" u="sng" dirty="0" smtClean="0">
              <a:solidFill>
                <a:srgbClr val="D48C0A"/>
              </a:solidFill>
            </a:endParaRPr>
          </a:p>
          <a:p>
            <a:pPr marL="45720" indent="0" algn="l" rtl="0">
              <a:spcAft>
                <a:spcPts val="600"/>
              </a:spcAft>
              <a:buNone/>
            </a:pPr>
            <a:endParaRPr lang="en-US" sz="2800" b="1" dirty="0" smtClean="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33</a:t>
            </a:fld>
            <a:endParaRPr lang="he-IL"/>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Lst>
          </a:blip>
          <a:stretch>
            <a:fillRect/>
          </a:stretch>
        </p:blipFill>
        <p:spPr>
          <a:xfrm>
            <a:off x="1011499" y="1805565"/>
            <a:ext cx="9940945" cy="3744000"/>
          </a:xfrm>
          <a:prstGeom prst="rect">
            <a:avLst/>
          </a:prstGeom>
          <a:ln w="28575">
            <a:solidFill>
              <a:srgbClr val="002060"/>
            </a:solidFill>
          </a:ln>
        </p:spPr>
      </p:pic>
    </p:spTree>
    <p:extLst>
      <p:ext uri="{BB962C8B-B14F-4D97-AF65-F5344CB8AC3E}">
        <p14:creationId xmlns:p14="http://schemas.microsoft.com/office/powerpoint/2010/main" val="8954541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Content Placeholder 2"/>
              <p:cNvSpPr>
                <a:spLocks noGrp="1"/>
              </p:cNvSpPr>
              <p:nvPr>
                <p:ph idx="1"/>
              </p:nvPr>
            </p:nvSpPr>
            <p:spPr>
              <a:xfrm>
                <a:off x="596804" y="781617"/>
                <a:ext cx="11428942" cy="4865919"/>
              </a:xfrm>
            </p:spPr>
            <p:txBody>
              <a:bodyPr>
                <a:normAutofit/>
              </a:bodyPr>
              <a:lstStyle/>
              <a:p>
                <a:pPr marL="45720" indent="0" algn="l">
                  <a:spcAft>
                    <a:spcPts val="1800"/>
                  </a:spcAft>
                  <a:buNone/>
                </a:pPr>
                <a:r>
                  <a:rPr lang="en-US" sz="3600" b="1" u="sng" dirty="0" smtClean="0">
                    <a:solidFill>
                      <a:srgbClr val="CC0066"/>
                    </a:solidFill>
                    <a:latin typeface="David" panose="020E0502060401010101" pitchFamily="34" charset="-79"/>
                    <a:cs typeface="David" panose="020E0502060401010101" pitchFamily="34" charset="-79"/>
                  </a:rPr>
                  <a:t>Applying the process for </a:t>
                </a:r>
                <a:r>
                  <a:rPr lang="en-US" sz="3600" b="1" u="sng" dirty="0" smtClean="0">
                    <a:solidFill>
                      <a:srgbClr val="CC0066"/>
                    </a:solidFill>
                    <a:latin typeface="David" panose="020E0502060401010101" pitchFamily="34" charset="-79"/>
                    <a:cs typeface="David" panose="020E0502060401010101" pitchFamily="34" charset="-79"/>
                  </a:rPr>
                  <a:t>2D </a:t>
                </a:r>
                <a:r>
                  <a:rPr lang="en-US" sz="3600" b="1" u="sng" dirty="0" smtClean="0">
                    <a:solidFill>
                      <a:srgbClr val="CC0066"/>
                    </a:solidFill>
                    <a:latin typeface="David" panose="020E0502060401010101" pitchFamily="34" charset="-79"/>
                    <a:cs typeface="David" panose="020E0502060401010101" pitchFamily="34" charset="-79"/>
                  </a:rPr>
                  <a:t>structure – Graphene</a:t>
                </a:r>
                <a:endParaRPr lang="en-US" sz="3600" u="sng" dirty="0">
                  <a:solidFill>
                    <a:srgbClr val="CC0066"/>
                  </a:solidFill>
                  <a:latin typeface="David" panose="020E0502060401010101" pitchFamily="34" charset="-79"/>
                  <a:cs typeface="David" panose="020E0502060401010101" pitchFamily="34" charset="-79"/>
                </a:endParaRPr>
              </a:p>
              <a:p>
                <a:pPr marL="45720" indent="0" algn="just" rtl="0">
                  <a:spcAft>
                    <a:spcPts val="1800"/>
                  </a:spcAft>
                  <a:buNone/>
                </a:pPr>
                <a:r>
                  <a:rPr lang="en-US" sz="2400" dirty="0" smtClean="0">
                    <a:solidFill>
                      <a:srgbClr val="002060"/>
                    </a:solidFill>
                    <a:latin typeface="David" panose="020E0502060401010101" pitchFamily="34" charset="-79"/>
                    <a:cs typeface="David" panose="020E0502060401010101" pitchFamily="34" charset="-79"/>
                  </a:rPr>
                  <a:t>The atomic </a:t>
                </a:r>
                <a:r>
                  <a:rPr lang="en-US" sz="2400" dirty="0">
                    <a:solidFill>
                      <a:srgbClr val="002060"/>
                    </a:solidFill>
                    <a:latin typeface="David" panose="020E0502060401010101" pitchFamily="34" charset="-79"/>
                    <a:cs typeface="David" panose="020E0502060401010101" pitchFamily="34" charset="-79"/>
                  </a:rPr>
                  <a:t>density </a:t>
                </a:r>
                <a14:m>
                  <m:oMath xmlns:m="http://schemas.openxmlformats.org/officeDocument/2006/math">
                    <m:r>
                      <a:rPr lang="en-US" sz="2400" b="1" i="1">
                        <a:solidFill>
                          <a:srgbClr val="002060"/>
                        </a:solidFill>
                        <a:latin typeface="Cambria Math" panose="02040503050406030204" pitchFamily="18" charset="0"/>
                      </a:rPr>
                      <m:t>𝑫</m:t>
                    </m:r>
                    <m:d>
                      <m:dPr>
                        <m:ctrlPr>
                          <a:rPr lang="en-US" sz="2400" b="1" i="1">
                            <a:solidFill>
                              <a:srgbClr val="002060"/>
                            </a:solidFill>
                            <a:latin typeface="Cambria Math" panose="02040503050406030204" pitchFamily="18" charset="0"/>
                          </a:rPr>
                        </m:ctrlPr>
                      </m:dPr>
                      <m:e>
                        <m:r>
                          <a:rPr lang="en-US" sz="2400" b="1" i="1">
                            <a:solidFill>
                              <a:srgbClr val="002060"/>
                            </a:solidFill>
                            <a:latin typeface="Cambria Math" panose="02040503050406030204" pitchFamily="18" charset="0"/>
                          </a:rPr>
                          <m:t>𝒙</m:t>
                        </m:r>
                        <m:r>
                          <a:rPr lang="en-US" sz="2400" b="1" i="1">
                            <a:solidFill>
                              <a:srgbClr val="002060"/>
                            </a:solidFill>
                            <a:latin typeface="Cambria Math" panose="02040503050406030204" pitchFamily="18" charset="0"/>
                          </a:rPr>
                          <m:t>,</m:t>
                        </m:r>
                        <m:r>
                          <a:rPr lang="en-US" sz="2400" b="1" i="1">
                            <a:solidFill>
                              <a:srgbClr val="002060"/>
                            </a:solidFill>
                            <a:latin typeface="Cambria Math" panose="02040503050406030204" pitchFamily="18" charset="0"/>
                          </a:rPr>
                          <m:t>𝒚</m:t>
                        </m:r>
                      </m:e>
                    </m:d>
                  </m:oMath>
                </a14:m>
                <a:r>
                  <a:rPr lang="en-US" sz="2400" dirty="0" smtClean="0">
                    <a:solidFill>
                      <a:srgbClr val="002060"/>
                    </a:solidFill>
                    <a:latin typeface="David" panose="020E0502060401010101" pitchFamily="34" charset="-79"/>
                    <a:cs typeface="David" panose="020E0502060401010101" pitchFamily="34" charset="-79"/>
                  </a:rPr>
                  <a:t> was </a:t>
                </a:r>
                <a:r>
                  <a:rPr lang="en-US" sz="2400" dirty="0">
                    <a:solidFill>
                      <a:srgbClr val="002060"/>
                    </a:solidFill>
                    <a:latin typeface="David" panose="020E0502060401010101" pitchFamily="34" charset="-79"/>
                    <a:cs typeface="David" panose="020E0502060401010101" pitchFamily="34" charset="-79"/>
                  </a:rPr>
                  <a:t>calculated </a:t>
                </a:r>
                <a:r>
                  <a:rPr lang="en-US" sz="2400" dirty="0" smtClean="0">
                    <a:solidFill>
                      <a:srgbClr val="002060"/>
                    </a:solidFill>
                    <a:latin typeface="David" panose="020E0502060401010101" pitchFamily="34" charset="-79"/>
                    <a:cs typeface="David" panose="020E0502060401010101" pitchFamily="34" charset="-79"/>
                  </a:rPr>
                  <a:t>using</a:t>
                </a:r>
                <a:r>
                  <a:rPr lang="en-GB" sz="2400" dirty="0" smtClean="0">
                    <a:solidFill>
                      <a:srgbClr val="002060"/>
                    </a:solidFill>
                    <a:latin typeface="David" panose="020E0502060401010101" pitchFamily="34" charset="-79"/>
                    <a:cs typeface="David" panose="020E0502060401010101" pitchFamily="34" charset="-79"/>
                  </a:rPr>
                  <a:t> </a:t>
                </a:r>
                <a:r>
                  <a:rPr lang="en-GB" sz="2400" dirty="0">
                    <a:solidFill>
                      <a:srgbClr val="002060"/>
                    </a:solidFill>
                    <a:latin typeface="David" panose="020E0502060401010101" pitchFamily="34" charset="-79"/>
                    <a:cs typeface="David" panose="020E0502060401010101" pitchFamily="34" charset="-79"/>
                  </a:rPr>
                  <a:t>the </a:t>
                </a:r>
                <a:r>
                  <a:rPr lang="en-GB" sz="2400" dirty="0" smtClean="0">
                    <a:solidFill>
                      <a:srgbClr val="002060"/>
                    </a:solidFill>
                    <a:latin typeface="David" panose="020E0502060401010101" pitchFamily="34" charset="-79"/>
                    <a:cs typeface="David" panose="020E0502060401010101" pitchFamily="34" charset="-79"/>
                  </a:rPr>
                  <a:t>graphene CIF file</a:t>
                </a:r>
                <a:endParaRPr lang="en-GB" sz="2400" dirty="0" smtClean="0">
                  <a:solidFill>
                    <a:srgbClr val="002060"/>
                  </a:solidFill>
                  <a:latin typeface="David" panose="020E0502060401010101" pitchFamily="34" charset="-79"/>
                  <a:cs typeface="David" panose="020E0502060401010101" pitchFamily="34" charset="-79"/>
                </a:endParaRPr>
              </a:p>
              <a:p>
                <a:pPr marL="45720" indent="0" algn="just" rtl="0">
                  <a:spcAft>
                    <a:spcPts val="2400"/>
                  </a:spcAft>
                  <a:buClr>
                    <a:srgbClr val="002060"/>
                  </a:buClr>
                  <a:buNone/>
                </a:pPr>
                <a:r>
                  <a:rPr lang="en-GB" sz="2400" dirty="0" smtClean="0">
                    <a:solidFill>
                      <a:srgbClr val="002060"/>
                    </a:solidFill>
                    <a:latin typeface="David" panose="020E0502060401010101" pitchFamily="34" charset="-79"/>
                    <a:cs typeface="David" panose="020E0502060401010101" pitchFamily="34" charset="-79"/>
                  </a:rPr>
                  <a:t>Average atomic </a:t>
                </a:r>
                <a:r>
                  <a:rPr lang="en-GB" sz="2400" dirty="0">
                    <a:solidFill>
                      <a:srgbClr val="002060"/>
                    </a:solidFill>
                    <a:latin typeface="David" panose="020E0502060401010101" pitchFamily="34" charset="-79"/>
                    <a:cs typeface="David" panose="020E0502060401010101" pitchFamily="34" charset="-79"/>
                  </a:rPr>
                  <a:t>density and cleaving ability </a:t>
                </a:r>
                <a:r>
                  <a:rPr lang="en-GB" sz="2400" dirty="0" smtClean="0">
                    <a:solidFill>
                      <a:srgbClr val="002060"/>
                    </a:solidFill>
                    <a:latin typeface="David" panose="020E0502060401010101" pitchFamily="34" charset="-79"/>
                    <a:cs typeface="David" panose="020E0502060401010101" pitchFamily="34" charset="-79"/>
                  </a:rPr>
                  <a:t>were calculated for </a:t>
                </a:r>
                <a14:m>
                  <m:oMath xmlns:m="http://schemas.openxmlformats.org/officeDocument/2006/math">
                    <m:d>
                      <m:dPr>
                        <m:ctrlPr>
                          <a:rPr lang="en-US" sz="2400" i="1">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01</m:t>
                        </m:r>
                      </m:e>
                    </m:d>
                  </m:oMath>
                </a14:m>
                <a:r>
                  <a:rPr lang="en-GB" sz="2400" dirty="0" smtClean="0">
                    <a:solidFill>
                      <a:srgbClr val="002060"/>
                    </a:solidFill>
                    <a:latin typeface="David" panose="020E0502060401010101" pitchFamily="34" charset="-79"/>
                    <a:cs typeface="David" panose="020E0502060401010101" pitchFamily="34" charset="-79"/>
                  </a:rPr>
                  <a:t> plane –</a:t>
                </a:r>
                <a:endParaRPr lang="en-GB" sz="800" dirty="0" smtClean="0">
                  <a:solidFill>
                    <a:srgbClr val="002060"/>
                  </a:solidFill>
                  <a:latin typeface="David" panose="020E0502060401010101" pitchFamily="34" charset="-79"/>
                  <a:cs typeface="David" panose="020E0502060401010101" pitchFamily="34" charset="-79"/>
                </a:endParaRPr>
              </a:p>
              <a:p>
                <a:pPr marL="45720" indent="0" algn="just" rtl="0">
                  <a:spcAft>
                    <a:spcPts val="1800"/>
                  </a:spcAft>
                  <a:buClr>
                    <a:srgbClr val="002060"/>
                  </a:buClr>
                  <a:buNone/>
                </a:pPr>
                <a:r>
                  <a:rPr lang="en-US" sz="3200" b="1" dirty="0" smtClean="0">
                    <a:solidFill>
                      <a:srgbClr val="002060"/>
                    </a:solidFill>
                  </a:rPr>
                  <a:t>	            </a:t>
                </a:r>
                <a14:m>
                  <m:oMath xmlns:m="http://schemas.openxmlformats.org/officeDocument/2006/math">
                    <m:sSub>
                      <m:sSubPr>
                        <m:ctrlPr>
                          <a:rPr lang="en-US" sz="3200" b="1" i="1" smtClean="0">
                            <a:solidFill>
                              <a:srgbClr val="002060"/>
                            </a:solidFill>
                            <a:latin typeface="Cambria Math" panose="02040503050406030204" pitchFamily="18" charset="0"/>
                          </a:rPr>
                        </m:ctrlPr>
                      </m:sSubPr>
                      <m:e>
                        <m:r>
                          <a:rPr lang="en-US" sz="3200" b="1" i="1">
                            <a:solidFill>
                              <a:srgbClr val="002060"/>
                            </a:solidFill>
                            <a:latin typeface="Cambria Math" panose="02040503050406030204" pitchFamily="18" charset="0"/>
                          </a:rPr>
                          <m:t>𝑴</m:t>
                        </m:r>
                      </m:e>
                      <m:sub>
                        <m:r>
                          <a:rPr lang="en-US" sz="3200" b="1" i="1" smtClean="0">
                            <a:solidFill>
                              <a:srgbClr val="002060"/>
                            </a:solidFill>
                            <a:latin typeface="Cambria Math" panose="02040503050406030204" pitchFamily="18" charset="0"/>
                          </a:rPr>
                          <m:t>𝒈</m:t>
                        </m:r>
                      </m:sub>
                    </m:sSub>
                    <m:d>
                      <m:dPr>
                        <m:ctrlPr>
                          <a:rPr lang="en-US" sz="3200" b="1" i="1">
                            <a:solidFill>
                              <a:srgbClr val="002060"/>
                            </a:solidFill>
                            <a:latin typeface="Cambria Math" panose="02040503050406030204" pitchFamily="18" charset="0"/>
                          </a:rPr>
                        </m:ctrlPr>
                      </m:dPr>
                      <m:e>
                        <m:r>
                          <a:rPr lang="en-US" sz="3200" b="1" i="1" smtClean="0">
                            <a:solidFill>
                              <a:srgbClr val="002060"/>
                            </a:solidFill>
                            <a:latin typeface="Cambria Math" panose="02040503050406030204" pitchFamily="18" charset="0"/>
                          </a:rPr>
                          <m:t>𝒚</m:t>
                        </m:r>
                      </m:e>
                    </m:d>
                    <m:r>
                      <a:rPr lang="en-US" sz="3200" b="1" i="1">
                        <a:solidFill>
                          <a:srgbClr val="002060"/>
                        </a:solidFill>
                        <a:latin typeface="Cambria Math" panose="02040503050406030204" pitchFamily="18" charset="0"/>
                      </a:rPr>
                      <m:t>=</m:t>
                    </m:r>
                    <m:d>
                      <m:dPr>
                        <m:begChr m:val="〈"/>
                        <m:endChr m:val="〉"/>
                        <m:ctrlPr>
                          <a:rPr lang="en-US" sz="3200" b="1" i="1">
                            <a:solidFill>
                              <a:srgbClr val="002060"/>
                            </a:solidFill>
                            <a:latin typeface="Cambria Math" panose="02040503050406030204" pitchFamily="18" charset="0"/>
                          </a:rPr>
                        </m:ctrlPr>
                      </m:dPr>
                      <m:e>
                        <m:sSub>
                          <m:sSubPr>
                            <m:ctrlPr>
                              <a:rPr lang="en-US" sz="3200" b="1" i="1" smtClean="0">
                                <a:solidFill>
                                  <a:srgbClr val="002060"/>
                                </a:solidFill>
                                <a:latin typeface="Cambria Math" panose="02040503050406030204" pitchFamily="18" charset="0"/>
                              </a:rPr>
                            </m:ctrlPr>
                          </m:sSubPr>
                          <m:e>
                            <m:r>
                              <a:rPr lang="en-US" sz="3200" b="1" i="1">
                                <a:solidFill>
                                  <a:srgbClr val="002060"/>
                                </a:solidFill>
                                <a:latin typeface="Cambria Math" panose="02040503050406030204" pitchFamily="18" charset="0"/>
                              </a:rPr>
                              <m:t>𝑫</m:t>
                            </m:r>
                          </m:e>
                          <m:sub>
                            <m:r>
                              <a:rPr lang="en-US" sz="3200" b="1" i="1" smtClean="0">
                                <a:solidFill>
                                  <a:srgbClr val="002060"/>
                                </a:solidFill>
                                <a:latin typeface="Cambria Math" panose="02040503050406030204" pitchFamily="18" charset="0"/>
                              </a:rPr>
                              <m:t>𝒈</m:t>
                            </m:r>
                          </m:sub>
                        </m:sSub>
                        <m:r>
                          <a:rPr lang="en-US" sz="3200" b="1" i="1">
                            <a:solidFill>
                              <a:srgbClr val="002060"/>
                            </a:solidFill>
                            <a:latin typeface="Cambria Math" panose="02040503050406030204" pitchFamily="18" charset="0"/>
                          </a:rPr>
                          <m:t>(</m:t>
                        </m:r>
                        <m:r>
                          <a:rPr lang="en-US" sz="3200" b="1" i="1">
                            <a:solidFill>
                              <a:srgbClr val="002060"/>
                            </a:solidFill>
                            <a:latin typeface="Cambria Math" panose="02040503050406030204" pitchFamily="18" charset="0"/>
                          </a:rPr>
                          <m:t>𝒙</m:t>
                        </m:r>
                        <m:r>
                          <a:rPr lang="en-US" sz="3200" b="1" i="1">
                            <a:solidFill>
                              <a:srgbClr val="002060"/>
                            </a:solidFill>
                            <a:latin typeface="Cambria Math" panose="02040503050406030204" pitchFamily="18" charset="0"/>
                          </a:rPr>
                          <m:t>,</m:t>
                        </m:r>
                        <m:r>
                          <a:rPr lang="en-US" sz="3200" b="1" i="1">
                            <a:solidFill>
                              <a:srgbClr val="002060"/>
                            </a:solidFill>
                            <a:latin typeface="Cambria Math" panose="02040503050406030204" pitchFamily="18" charset="0"/>
                          </a:rPr>
                          <m:t>𝒚</m:t>
                        </m:r>
                        <m:r>
                          <a:rPr lang="en-US" sz="3200" b="1" i="1">
                            <a:solidFill>
                              <a:srgbClr val="002060"/>
                            </a:solidFill>
                            <a:latin typeface="Cambria Math" panose="02040503050406030204" pitchFamily="18" charset="0"/>
                          </a:rPr>
                          <m:t>)</m:t>
                        </m:r>
                      </m:e>
                    </m:d>
                  </m:oMath>
                </a14:m>
                <a:endParaRPr lang="en-US" sz="3200" b="1" i="1" dirty="0" smtClean="0">
                  <a:solidFill>
                    <a:srgbClr val="002060"/>
                  </a:solidFill>
                  <a:latin typeface="Cambria Math" panose="02040503050406030204" pitchFamily="18" charset="0"/>
                </a:endParaRPr>
              </a:p>
              <a:p>
                <a:pPr marL="45720" indent="0" algn="just" rtl="0">
                  <a:spcAft>
                    <a:spcPts val="1200"/>
                  </a:spcAft>
                  <a:buClr>
                    <a:srgbClr val="002060"/>
                  </a:buClr>
                  <a:buNone/>
                </a:pPr>
                <a:r>
                  <a:rPr lang="en-US" sz="3200" b="1" dirty="0" smtClean="0">
                    <a:solidFill>
                      <a:srgbClr val="002060"/>
                    </a:solidFill>
                    <a:cs typeface="David" panose="020E0502060401010101" pitchFamily="34" charset="-79"/>
                  </a:rPr>
                  <a:t>	            </a:t>
                </a:r>
                <a14:m>
                  <m:oMath xmlns:m="http://schemas.openxmlformats.org/officeDocument/2006/math">
                    <m:r>
                      <a:rPr lang="en-US" sz="3200" b="1" i="1" smtClean="0">
                        <a:solidFill>
                          <a:srgbClr val="002060"/>
                        </a:solidFill>
                        <a:latin typeface="Cambria Math" panose="02040503050406030204" pitchFamily="18" charset="0"/>
                        <a:cs typeface="David" panose="020E0502060401010101" pitchFamily="34" charset="-79"/>
                      </a:rPr>
                      <m:t>𝑪</m:t>
                    </m:r>
                    <m:sSub>
                      <m:sSubPr>
                        <m:ctrlPr>
                          <a:rPr lang="en-US" sz="3200" b="1" i="1" smtClean="0">
                            <a:solidFill>
                              <a:srgbClr val="002060"/>
                            </a:solidFill>
                            <a:latin typeface="Cambria Math" panose="02040503050406030204" pitchFamily="18" charset="0"/>
                            <a:cs typeface="David" panose="020E0502060401010101" pitchFamily="34" charset="-79"/>
                          </a:rPr>
                        </m:ctrlPr>
                      </m:sSubPr>
                      <m:e>
                        <m:r>
                          <a:rPr lang="en-US" sz="3200" b="1" i="1" smtClean="0">
                            <a:solidFill>
                              <a:srgbClr val="002060"/>
                            </a:solidFill>
                            <a:latin typeface="Cambria Math" panose="02040503050406030204" pitchFamily="18" charset="0"/>
                            <a:cs typeface="David" panose="020E0502060401010101" pitchFamily="34" charset="-79"/>
                          </a:rPr>
                          <m:t>𝑨</m:t>
                        </m:r>
                      </m:e>
                      <m:sub>
                        <m:r>
                          <a:rPr lang="en-US" sz="3200" b="1" i="1" smtClean="0">
                            <a:solidFill>
                              <a:srgbClr val="002060"/>
                            </a:solidFill>
                            <a:latin typeface="Cambria Math" panose="02040503050406030204" pitchFamily="18" charset="0"/>
                            <a:cs typeface="David" panose="020E0502060401010101" pitchFamily="34" charset="-79"/>
                          </a:rPr>
                          <m:t>𝒈</m:t>
                        </m:r>
                      </m:sub>
                    </m:sSub>
                    <m:r>
                      <a:rPr lang="en-US" sz="3200" b="1" i="1" smtClean="0">
                        <a:solidFill>
                          <a:srgbClr val="002060"/>
                        </a:solidFill>
                        <a:latin typeface="Cambria Math" panose="02040503050406030204" pitchFamily="18" charset="0"/>
                        <a:cs typeface="David" panose="020E0502060401010101" pitchFamily="34" charset="-79"/>
                      </a:rPr>
                      <m:t>(</m:t>
                    </m:r>
                    <m:r>
                      <a:rPr lang="en-US" sz="3200" b="1" i="1" smtClean="0">
                        <a:solidFill>
                          <a:srgbClr val="002060"/>
                        </a:solidFill>
                        <a:latin typeface="Cambria Math" panose="02040503050406030204" pitchFamily="18" charset="0"/>
                        <a:cs typeface="David" panose="020E0502060401010101" pitchFamily="34" charset="-79"/>
                      </a:rPr>
                      <m:t>𝒚</m:t>
                    </m:r>
                    <m:r>
                      <a:rPr lang="en-US" sz="3200" b="1" i="1" smtClean="0">
                        <a:solidFill>
                          <a:srgbClr val="002060"/>
                        </a:solidFill>
                        <a:latin typeface="Cambria Math" panose="02040503050406030204" pitchFamily="18" charset="0"/>
                        <a:cs typeface="David" panose="020E0502060401010101" pitchFamily="34" charset="-79"/>
                      </a:rPr>
                      <m:t>)=</m:t>
                    </m:r>
                    <m:f>
                      <m:fPr>
                        <m:ctrlPr>
                          <a:rPr lang="en-US" sz="3200" b="1" i="1" smtClean="0">
                            <a:solidFill>
                              <a:srgbClr val="002060"/>
                            </a:solidFill>
                            <a:latin typeface="Cambria Math" panose="02040503050406030204" pitchFamily="18" charset="0"/>
                            <a:cs typeface="David" panose="020E0502060401010101" pitchFamily="34" charset="-79"/>
                          </a:rPr>
                        </m:ctrlPr>
                      </m:fPr>
                      <m:num>
                        <m:r>
                          <a:rPr lang="en-US" sz="3200" b="1" i="1" smtClean="0">
                            <a:solidFill>
                              <a:srgbClr val="002060"/>
                            </a:solidFill>
                            <a:latin typeface="Cambria Math" panose="02040503050406030204" pitchFamily="18" charset="0"/>
                            <a:cs typeface="David" panose="020E0502060401010101" pitchFamily="34" charset="-79"/>
                          </a:rPr>
                          <m:t>𝟏</m:t>
                        </m:r>
                      </m:num>
                      <m:den>
                        <m:d>
                          <m:dPr>
                            <m:begChr m:val="〈"/>
                            <m:endChr m:val="〉"/>
                            <m:ctrlPr>
                              <a:rPr lang="en-US" sz="3200" b="1" i="1">
                                <a:solidFill>
                                  <a:srgbClr val="002060"/>
                                </a:solidFill>
                                <a:latin typeface="Cambria Math" panose="02040503050406030204" pitchFamily="18" charset="0"/>
                              </a:rPr>
                            </m:ctrlPr>
                          </m:dPr>
                          <m:e>
                            <m:sSub>
                              <m:sSubPr>
                                <m:ctrlPr>
                                  <a:rPr lang="en-US" sz="3200" b="1" i="1">
                                    <a:solidFill>
                                      <a:srgbClr val="002060"/>
                                    </a:solidFill>
                                    <a:latin typeface="Cambria Math" panose="02040503050406030204" pitchFamily="18" charset="0"/>
                                  </a:rPr>
                                </m:ctrlPr>
                              </m:sSubPr>
                              <m:e>
                                <m:r>
                                  <a:rPr lang="en-US" sz="3200" b="1" i="1">
                                    <a:solidFill>
                                      <a:srgbClr val="002060"/>
                                    </a:solidFill>
                                    <a:latin typeface="Cambria Math" panose="02040503050406030204" pitchFamily="18" charset="0"/>
                                  </a:rPr>
                                  <m:t>𝑫</m:t>
                                </m:r>
                              </m:e>
                              <m:sub>
                                <m:r>
                                  <a:rPr lang="en-US" sz="3200" b="1" i="1">
                                    <a:solidFill>
                                      <a:srgbClr val="002060"/>
                                    </a:solidFill>
                                    <a:latin typeface="Cambria Math" panose="02040503050406030204" pitchFamily="18" charset="0"/>
                                  </a:rPr>
                                  <m:t>𝒈</m:t>
                                </m:r>
                              </m:sub>
                            </m:sSub>
                            <m:r>
                              <a:rPr lang="en-US" sz="3200" b="1" i="1">
                                <a:solidFill>
                                  <a:srgbClr val="002060"/>
                                </a:solidFill>
                                <a:latin typeface="Cambria Math" panose="02040503050406030204" pitchFamily="18" charset="0"/>
                              </a:rPr>
                              <m:t>(</m:t>
                            </m:r>
                            <m:r>
                              <a:rPr lang="en-US" sz="3200" b="1" i="1">
                                <a:solidFill>
                                  <a:srgbClr val="002060"/>
                                </a:solidFill>
                                <a:latin typeface="Cambria Math" panose="02040503050406030204" pitchFamily="18" charset="0"/>
                              </a:rPr>
                              <m:t>𝒙</m:t>
                            </m:r>
                            <m:r>
                              <a:rPr lang="en-US" sz="3200" b="1" i="1">
                                <a:solidFill>
                                  <a:srgbClr val="002060"/>
                                </a:solidFill>
                                <a:latin typeface="Cambria Math" panose="02040503050406030204" pitchFamily="18" charset="0"/>
                              </a:rPr>
                              <m:t>,</m:t>
                            </m:r>
                            <m:r>
                              <a:rPr lang="en-US" sz="3200" b="1" i="1">
                                <a:solidFill>
                                  <a:srgbClr val="002060"/>
                                </a:solidFill>
                                <a:latin typeface="Cambria Math" panose="02040503050406030204" pitchFamily="18" charset="0"/>
                              </a:rPr>
                              <m:t>𝒚</m:t>
                            </m:r>
                            <m:r>
                              <a:rPr lang="en-US" sz="3200" b="1" i="1">
                                <a:solidFill>
                                  <a:srgbClr val="002060"/>
                                </a:solidFill>
                                <a:latin typeface="Cambria Math" panose="02040503050406030204" pitchFamily="18" charset="0"/>
                              </a:rPr>
                              <m:t>)</m:t>
                            </m:r>
                          </m:e>
                        </m:d>
                      </m:den>
                    </m:f>
                    <m:r>
                      <a:rPr lang="en-US" sz="3200" b="1" i="1" smtClean="0">
                        <a:solidFill>
                          <a:srgbClr val="002060"/>
                        </a:solidFill>
                        <a:latin typeface="Cambria Math" panose="02040503050406030204" pitchFamily="18" charset="0"/>
                        <a:cs typeface="David" panose="020E0502060401010101" pitchFamily="34" charset="-79"/>
                      </a:rPr>
                      <m:t>=</m:t>
                    </m:r>
                    <m:f>
                      <m:fPr>
                        <m:ctrlPr>
                          <a:rPr lang="en-US" sz="3200" b="1" i="1" smtClean="0">
                            <a:solidFill>
                              <a:srgbClr val="002060"/>
                            </a:solidFill>
                            <a:latin typeface="Cambria Math" panose="02040503050406030204" pitchFamily="18" charset="0"/>
                            <a:cs typeface="David" panose="020E0502060401010101" pitchFamily="34" charset="-79"/>
                          </a:rPr>
                        </m:ctrlPr>
                      </m:fPr>
                      <m:num>
                        <m:r>
                          <a:rPr lang="en-US" sz="3200" b="1" i="1" smtClean="0">
                            <a:solidFill>
                              <a:srgbClr val="002060"/>
                            </a:solidFill>
                            <a:latin typeface="Cambria Math" panose="02040503050406030204" pitchFamily="18" charset="0"/>
                            <a:cs typeface="David" panose="020E0502060401010101" pitchFamily="34" charset="-79"/>
                          </a:rPr>
                          <m:t>𝟏</m:t>
                        </m:r>
                      </m:num>
                      <m:den>
                        <m:sSub>
                          <m:sSubPr>
                            <m:ctrlPr>
                              <a:rPr lang="en-US" sz="3200" b="1" i="1">
                                <a:solidFill>
                                  <a:srgbClr val="002060"/>
                                </a:solidFill>
                                <a:latin typeface="Cambria Math" panose="02040503050406030204" pitchFamily="18" charset="0"/>
                              </a:rPr>
                            </m:ctrlPr>
                          </m:sSubPr>
                          <m:e>
                            <m:r>
                              <a:rPr lang="en-US" sz="3200" b="1" i="1">
                                <a:solidFill>
                                  <a:srgbClr val="002060"/>
                                </a:solidFill>
                                <a:latin typeface="Cambria Math" panose="02040503050406030204" pitchFamily="18" charset="0"/>
                              </a:rPr>
                              <m:t>𝑴</m:t>
                            </m:r>
                          </m:e>
                          <m:sub>
                            <m:r>
                              <a:rPr lang="en-US" sz="3200" b="1" i="1">
                                <a:solidFill>
                                  <a:srgbClr val="002060"/>
                                </a:solidFill>
                                <a:latin typeface="Cambria Math" panose="02040503050406030204" pitchFamily="18" charset="0"/>
                              </a:rPr>
                              <m:t>𝒈</m:t>
                            </m:r>
                          </m:sub>
                        </m:sSub>
                        <m:d>
                          <m:dPr>
                            <m:ctrlPr>
                              <a:rPr lang="en-US" sz="3200" b="1" i="1">
                                <a:solidFill>
                                  <a:srgbClr val="002060"/>
                                </a:solidFill>
                                <a:latin typeface="Cambria Math" panose="02040503050406030204" pitchFamily="18" charset="0"/>
                              </a:rPr>
                            </m:ctrlPr>
                          </m:dPr>
                          <m:e>
                            <m:r>
                              <a:rPr lang="en-US" sz="3200" b="1" i="1">
                                <a:solidFill>
                                  <a:srgbClr val="002060"/>
                                </a:solidFill>
                                <a:latin typeface="Cambria Math" panose="02040503050406030204" pitchFamily="18" charset="0"/>
                              </a:rPr>
                              <m:t>𝒚</m:t>
                            </m:r>
                          </m:e>
                        </m:d>
                      </m:den>
                    </m:f>
                  </m:oMath>
                </a14:m>
                <a:endParaRPr lang="en-US" sz="3200" b="1" dirty="0" smtClean="0">
                  <a:solidFill>
                    <a:srgbClr val="002060"/>
                  </a:solidFill>
                  <a:latin typeface="David" panose="020E0502060401010101" pitchFamily="34" charset="-79"/>
                  <a:cs typeface="David" panose="020E0502060401010101" pitchFamily="34" charset="-79"/>
                </a:endParaRPr>
              </a:p>
              <a:p>
                <a:pPr marL="45720" indent="0" algn="just" rtl="0">
                  <a:buClr>
                    <a:srgbClr val="002060"/>
                  </a:buClr>
                  <a:buNone/>
                </a:pPr>
                <a:endParaRPr lang="en-US" dirty="0">
                  <a:solidFill>
                    <a:srgbClr val="002060"/>
                  </a:solidFill>
                  <a:latin typeface="David" panose="020E0502060401010101" pitchFamily="34" charset="-79"/>
                  <a:cs typeface="David" panose="020E0502060401010101" pitchFamily="34" charset="-79"/>
                </a:endParaRPr>
              </a:p>
              <a:p>
                <a:pPr marL="45720" indent="0" algn="just" rtl="0">
                  <a:buClr>
                    <a:srgbClr val="002060"/>
                  </a:buClr>
                  <a:buNone/>
                </a:pPr>
                <a:endParaRPr lang="en-US" dirty="0">
                  <a:solidFill>
                    <a:srgbClr val="002060"/>
                  </a:solidFill>
                  <a:latin typeface="David" panose="020E0502060401010101" pitchFamily="34" charset="-79"/>
                  <a:cs typeface="David" panose="020E0502060401010101" pitchFamily="34" charset="-79"/>
                </a:endParaRPr>
              </a:p>
              <a:p>
                <a:pPr marL="45720" indent="0" algn="just" rtl="0">
                  <a:buClr>
                    <a:srgbClr val="002060"/>
                  </a:buClr>
                  <a:buNone/>
                </a:pPr>
                <a:endParaRPr lang="en-US" dirty="0" smtClean="0">
                  <a:solidFill>
                    <a:srgbClr val="002060"/>
                  </a:solidFill>
                  <a:latin typeface="David" panose="020E0502060401010101" pitchFamily="34" charset="-79"/>
                  <a:cs typeface="David" panose="020E0502060401010101" pitchFamily="34" charset="-79"/>
                </a:endParaRPr>
              </a:p>
            </p:txBody>
          </p:sp>
        </mc:Choice>
        <mc:Fallback>
          <p:sp>
            <p:nvSpPr>
              <p:cNvPr id="14" name="Content Placeholder 2"/>
              <p:cNvSpPr>
                <a:spLocks noGrp="1" noRot="1" noChangeAspect="1" noMove="1" noResize="1" noEditPoints="1" noAdjustHandles="1" noChangeArrowheads="1" noChangeShapeType="1" noTextEdit="1"/>
              </p:cNvSpPr>
              <p:nvPr>
                <p:ph idx="1"/>
              </p:nvPr>
            </p:nvSpPr>
            <p:spPr>
              <a:xfrm>
                <a:off x="596804" y="781617"/>
                <a:ext cx="11428942" cy="4865919"/>
              </a:xfrm>
              <a:blipFill>
                <a:blip r:embed="rId3"/>
                <a:stretch>
                  <a:fillRect l="-1600" t="-275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34</a:t>
            </a:fld>
            <a:endParaRPr lang="he-IL"/>
          </a:p>
        </p:txBody>
      </p:sp>
      <p:sp>
        <p:nvSpPr>
          <p:cNvPr id="16" name="Right Arrow 15"/>
          <p:cNvSpPr/>
          <p:nvPr/>
        </p:nvSpPr>
        <p:spPr>
          <a:xfrm>
            <a:off x="1585319" y="4246957"/>
            <a:ext cx="576000" cy="432000"/>
          </a:xfrm>
          <a:prstGeom prst="rightArrow">
            <a:avLst/>
          </a:prstGeom>
          <a:solidFill>
            <a:srgbClr val="FFC0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1585319" y="3278379"/>
            <a:ext cx="576000" cy="432000"/>
          </a:xfrm>
          <a:prstGeom prst="rightArrow">
            <a:avLst/>
          </a:prstGeom>
          <a:solidFill>
            <a:srgbClr val="FFC0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1173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40499" t="32956" r="28191" b="14274"/>
          <a:stretch/>
        </p:blipFill>
        <p:spPr>
          <a:xfrm rot="5400000">
            <a:off x="1517173" y="-2186147"/>
            <a:ext cx="9109655" cy="12240000"/>
          </a:xfrm>
          <a:prstGeom prst="rect">
            <a:avLst/>
          </a:prstGeom>
        </p:spPr>
      </p:pic>
      <p:sp>
        <p:nvSpPr>
          <p:cNvPr id="5" name="TextBox 4"/>
          <p:cNvSpPr txBox="1"/>
          <p:nvPr/>
        </p:nvSpPr>
        <p:spPr>
          <a:xfrm>
            <a:off x="551479" y="174987"/>
            <a:ext cx="11041042" cy="1323439"/>
          </a:xfrm>
          <a:prstGeom prst="rect">
            <a:avLst/>
          </a:prstGeom>
          <a:noFill/>
        </p:spPr>
        <p:txBody>
          <a:bodyPr wrap="square" rtlCol="0">
            <a:spAutoFit/>
          </a:bodyPr>
          <a:lstStyle/>
          <a:p>
            <a:r>
              <a:rPr lang="en-US" sz="8000" dirty="0" smtClean="0">
                <a:solidFill>
                  <a:srgbClr val="DD5A09"/>
                </a:solidFill>
                <a:latin typeface="David" panose="020E0502060401010101" pitchFamily="34" charset="-79"/>
                <a:cs typeface="David" panose="020E0502060401010101" pitchFamily="34" charset="-79"/>
              </a:rPr>
              <a:t>Into the Graphene network</a:t>
            </a:r>
            <a:endParaRPr lang="en-US" sz="8000" dirty="0">
              <a:solidFill>
                <a:srgbClr val="DD5A09"/>
              </a:solidFill>
              <a:latin typeface="David" panose="020E0502060401010101" pitchFamily="34" charset="-79"/>
              <a:cs typeface="David" panose="020E0502060401010101" pitchFamily="34" charset="-79"/>
            </a:endParaRPr>
          </a:p>
        </p:txBody>
      </p:sp>
      <p:sp>
        <p:nvSpPr>
          <p:cNvPr id="2" name="Slide Number Placeholder 1"/>
          <p:cNvSpPr>
            <a:spLocks noGrp="1"/>
          </p:cNvSpPr>
          <p:nvPr>
            <p:ph type="sldNum" sz="quarter" idx="12"/>
          </p:nvPr>
        </p:nvSpPr>
        <p:spPr/>
        <p:txBody>
          <a:bodyPr/>
          <a:lstStyle/>
          <a:p>
            <a:fld id="{010386B8-D022-4DBB-9A29-0FD528CD1C82}" type="slidenum">
              <a:rPr lang="he-IL" smtClean="0"/>
              <a:t>35</a:t>
            </a:fld>
            <a:endParaRPr lang="he-IL"/>
          </a:p>
        </p:txBody>
      </p:sp>
      <p:sp>
        <p:nvSpPr>
          <p:cNvPr id="3" name="TextBox 2"/>
          <p:cNvSpPr txBox="1"/>
          <p:nvPr/>
        </p:nvSpPr>
        <p:spPr>
          <a:xfrm>
            <a:off x="381951" y="6281176"/>
            <a:ext cx="8272191" cy="338554"/>
          </a:xfrm>
          <a:prstGeom prst="rect">
            <a:avLst/>
          </a:prstGeom>
          <a:noFill/>
        </p:spPr>
        <p:txBody>
          <a:bodyPr wrap="square" rtlCol="0">
            <a:spAutoFit/>
          </a:bodyPr>
          <a:lstStyle/>
          <a:p>
            <a:r>
              <a:rPr lang="en-US" sz="1600" dirty="0" smtClean="0">
                <a:latin typeface="David" panose="020E0502060401010101" pitchFamily="34" charset="-79"/>
                <a:cs typeface="David" panose="020E0502060401010101" pitchFamily="34" charset="-79"/>
              </a:rPr>
              <a:t>4. Trucano</a:t>
            </a:r>
            <a:r>
              <a:rPr lang="en-US" sz="1600" dirty="0">
                <a:latin typeface="David" panose="020E0502060401010101" pitchFamily="34" charset="-79"/>
                <a:cs typeface="David" panose="020E0502060401010101" pitchFamily="34" charset="-79"/>
              </a:rPr>
              <a:t>, P. &amp; Chen, R. Structure of graphite by neutron diffraction. Nature 258, 136–137 (1975).</a:t>
            </a:r>
          </a:p>
        </p:txBody>
      </p:sp>
      <mc:AlternateContent xmlns:mc="http://schemas.openxmlformats.org/markup-compatibility/2006" xmlns:a14="http://schemas.microsoft.com/office/drawing/2010/main">
        <mc:Choice Requires="a14">
          <p:sp>
            <p:nvSpPr>
              <p:cNvPr id="7" name="TextBox 6"/>
              <p:cNvSpPr txBox="1"/>
              <p:nvPr/>
            </p:nvSpPr>
            <p:spPr>
              <a:xfrm>
                <a:off x="846864" y="1455538"/>
                <a:ext cx="5990665" cy="4462760"/>
              </a:xfrm>
              <a:prstGeom prst="rect">
                <a:avLst/>
              </a:prstGeom>
              <a:noFill/>
            </p:spPr>
            <p:txBody>
              <a:bodyPr wrap="square" rtlCol="1">
                <a:spAutoFit/>
              </a:bodyPr>
              <a:lstStyle/>
              <a:p>
                <a:pPr>
                  <a:spcAft>
                    <a:spcPts val="1200"/>
                  </a:spcAft>
                </a:pPr>
                <a:r>
                  <a:rPr lang="en-US" sz="3200" u="sng" dirty="0" smtClean="0">
                    <a:solidFill>
                      <a:schemeClr val="tx1"/>
                    </a:solidFill>
                    <a:latin typeface="Times New Roman" panose="02020603050405020304" pitchFamily="18" charset="0"/>
                    <a:cs typeface="Times New Roman" panose="02020603050405020304" pitchFamily="18" charset="0"/>
                  </a:rPr>
                  <a:t>Crystal system</a:t>
                </a:r>
                <a:r>
                  <a:rPr lang="en-US" sz="3200" dirty="0" smtClean="0">
                    <a:solidFill>
                      <a:schemeClr val="tx1"/>
                    </a:solidFill>
                    <a:latin typeface="Times New Roman" panose="02020603050405020304" pitchFamily="18" charset="0"/>
                    <a:cs typeface="Times New Roman" panose="02020603050405020304" pitchFamily="18" charset="0"/>
                  </a:rPr>
                  <a:t>: Hexagonal</a:t>
                </a:r>
                <a:endParaRPr lang="en-US" sz="3200" u="sng" dirty="0" smtClean="0">
                  <a:solidFill>
                    <a:schemeClr val="tx1"/>
                  </a:solidFill>
                  <a:latin typeface="Times New Roman" panose="02020603050405020304" pitchFamily="18" charset="0"/>
                  <a:cs typeface="Times New Roman" panose="02020603050405020304" pitchFamily="18" charset="0"/>
                </a:endParaRPr>
              </a:p>
              <a:p>
                <a:pPr>
                  <a:spcAft>
                    <a:spcPts val="1200"/>
                  </a:spcAft>
                </a:pPr>
                <a:r>
                  <a:rPr lang="en-US" sz="3200" u="sng" dirty="0" smtClean="0">
                    <a:solidFill>
                      <a:schemeClr val="tx1"/>
                    </a:solidFill>
                    <a:latin typeface="Times New Roman" panose="02020603050405020304" pitchFamily="18" charset="0"/>
                    <a:cs typeface="Times New Roman" panose="02020603050405020304" pitchFamily="18" charset="0"/>
                  </a:rPr>
                  <a:t>Planar space group</a:t>
                </a:r>
                <a:r>
                  <a:rPr lang="en-US" sz="3200" dirty="0" smtClean="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3200" b="0" i="1" smtClean="0">
                        <a:solidFill>
                          <a:schemeClr val="tx1"/>
                        </a:solidFill>
                        <a:latin typeface="Cambria Math" panose="02040503050406030204" pitchFamily="18" charset="0"/>
                        <a:cs typeface="Times New Roman" panose="02020603050405020304" pitchFamily="18" charset="0"/>
                      </a:rPr>
                      <m:t>𝑝</m:t>
                    </m:r>
                    <m:r>
                      <a:rPr lang="en-US" sz="3200" b="0" i="1" smtClean="0">
                        <a:solidFill>
                          <a:schemeClr val="tx1"/>
                        </a:solidFill>
                        <a:latin typeface="Cambria Math" panose="02040503050406030204" pitchFamily="18" charset="0"/>
                        <a:cs typeface="Times New Roman" panose="02020603050405020304" pitchFamily="18" charset="0"/>
                      </a:rPr>
                      <m:t>6</m:t>
                    </m:r>
                    <m:r>
                      <a:rPr lang="en-US" sz="3200" b="0" i="1" smtClean="0">
                        <a:solidFill>
                          <a:schemeClr val="tx1"/>
                        </a:solidFill>
                        <a:latin typeface="Cambria Math" panose="02040503050406030204" pitchFamily="18" charset="0"/>
                        <a:cs typeface="Times New Roman" panose="02020603050405020304" pitchFamily="18" charset="0"/>
                      </a:rPr>
                      <m:t>𝑚𝑚</m:t>
                    </m:r>
                  </m:oMath>
                </a14:m>
                <a:r>
                  <a:rPr lang="en-US" sz="3200" dirty="0" smtClean="0">
                    <a:solidFill>
                      <a:schemeClr val="tx1"/>
                    </a:solidFill>
                    <a:latin typeface="Times New Roman" panose="02020603050405020304" pitchFamily="18" charset="0"/>
                    <a:cs typeface="Times New Roman" panose="02020603050405020304" pitchFamily="18" charset="0"/>
                  </a:rPr>
                  <a:t> (17)</a:t>
                </a:r>
                <a:endParaRPr lang="en-US" sz="3200" u="sng" dirty="0" smtClean="0">
                  <a:solidFill>
                    <a:schemeClr val="tx1"/>
                  </a:solidFill>
                  <a:latin typeface="Times New Roman" panose="02020603050405020304" pitchFamily="18" charset="0"/>
                  <a:cs typeface="Times New Roman" panose="02020603050405020304" pitchFamily="18" charset="0"/>
                </a:endParaRPr>
              </a:p>
              <a:p>
                <a:pPr>
                  <a:spcAft>
                    <a:spcPts val="1200"/>
                  </a:spcAft>
                </a:pPr>
                <a:r>
                  <a:rPr lang="en-US" sz="3200" u="sng" dirty="0" smtClean="0">
                    <a:solidFill>
                      <a:schemeClr val="tx1"/>
                    </a:solidFill>
                    <a:latin typeface="Times New Roman" panose="02020603050405020304" pitchFamily="18" charset="0"/>
                    <a:cs typeface="Times New Roman" panose="02020603050405020304" pitchFamily="18" charset="0"/>
                  </a:rPr>
                  <a:t>Point group</a:t>
                </a:r>
                <a:r>
                  <a:rPr lang="en-US" sz="3200" dirty="0" smtClean="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3200" b="0" i="1" smtClean="0">
                        <a:solidFill>
                          <a:schemeClr val="tx1"/>
                        </a:solidFill>
                        <a:latin typeface="Cambria Math" panose="02040503050406030204" pitchFamily="18" charset="0"/>
                        <a:cs typeface="Times New Roman" panose="02020603050405020304" pitchFamily="18" charset="0"/>
                      </a:rPr>
                      <m:t>3</m:t>
                    </m:r>
                    <m:r>
                      <a:rPr lang="en-US" sz="3200" b="0" i="1" smtClean="0">
                        <a:solidFill>
                          <a:schemeClr val="tx1"/>
                        </a:solidFill>
                        <a:latin typeface="Cambria Math" panose="02040503050406030204" pitchFamily="18" charset="0"/>
                        <a:cs typeface="Times New Roman" panose="02020603050405020304" pitchFamily="18" charset="0"/>
                      </a:rPr>
                      <m:t>𝑚</m:t>
                    </m:r>
                  </m:oMath>
                </a14:m>
                <a:endParaRPr lang="en-US" sz="3200" u="sng" dirty="0">
                  <a:solidFill>
                    <a:schemeClr val="tx1"/>
                  </a:solidFill>
                  <a:latin typeface="Times New Roman" panose="02020603050405020304" pitchFamily="18" charset="0"/>
                  <a:cs typeface="Times New Roman" panose="02020603050405020304" pitchFamily="18" charset="0"/>
                </a:endParaRPr>
              </a:p>
              <a:p>
                <a:pPr>
                  <a:spcAft>
                    <a:spcPts val="1200"/>
                  </a:spcAft>
                </a:pPr>
                <a:r>
                  <a:rPr lang="en-US" sz="3200" u="sng" dirty="0" smtClean="0">
                    <a:solidFill>
                      <a:schemeClr val="tx1"/>
                    </a:solidFill>
                    <a:latin typeface="Times New Roman" panose="02020603050405020304" pitchFamily="18" charset="0"/>
                    <a:cs typeface="Times New Roman" panose="02020603050405020304" pitchFamily="18" charset="0"/>
                  </a:rPr>
                  <a:t>Lattice parameter</a:t>
                </a:r>
                <a:r>
                  <a:rPr lang="en-US" sz="3200" dirty="0" smtClean="0">
                    <a:solidFill>
                      <a:schemeClr val="tx1"/>
                    </a:solidFill>
                    <a:latin typeface="Times New Roman" panose="02020603050405020304" pitchFamily="18" charset="0"/>
                    <a:cs typeface="Times New Roman" panose="02020603050405020304" pitchFamily="18" charset="0"/>
                  </a:rPr>
                  <a:t>: a = 2.46 Å</a:t>
                </a:r>
                <a:endParaRPr lang="en-US" sz="3200" u="sng" dirty="0" smtClean="0">
                  <a:solidFill>
                    <a:schemeClr val="tx1"/>
                  </a:solidFill>
                  <a:latin typeface="Times New Roman" panose="02020603050405020304" pitchFamily="18" charset="0"/>
                  <a:cs typeface="Times New Roman" panose="02020603050405020304" pitchFamily="18" charset="0"/>
                </a:endParaRPr>
              </a:p>
              <a:p>
                <a:pPr>
                  <a:spcAft>
                    <a:spcPts val="1200"/>
                  </a:spcAft>
                </a:pPr>
                <a:r>
                  <a:rPr lang="en-US" sz="3200" u="sng" dirty="0" smtClean="0">
                    <a:solidFill>
                      <a:schemeClr val="tx1"/>
                    </a:solidFill>
                    <a:latin typeface="Times New Roman" panose="02020603050405020304" pitchFamily="18" charset="0"/>
                    <a:cs typeface="Times New Roman" panose="02020603050405020304" pitchFamily="18" charset="0"/>
                  </a:rPr>
                  <a:t>Unit cell</a:t>
                </a:r>
                <a:r>
                  <a:rPr lang="en-US" sz="3200" dirty="0" smtClean="0">
                    <a:solidFill>
                      <a:schemeClr val="tx1"/>
                    </a:solidFill>
                    <a:latin typeface="Times New Roman" panose="02020603050405020304" pitchFamily="18" charset="0"/>
                    <a:cs typeface="Times New Roman" panose="02020603050405020304" pitchFamily="18" charset="0"/>
                  </a:rPr>
                  <a:t>: C[1/3,2/3] 2b</a:t>
                </a:r>
              </a:p>
              <a:p>
                <a:pPr>
                  <a:spcAft>
                    <a:spcPts val="1200"/>
                  </a:spcAft>
                </a:pPr>
                <a:r>
                  <a:rPr lang="en-US" sz="3200" u="sng" dirty="0" smtClean="0">
                    <a:solidFill>
                      <a:schemeClr val="tx1"/>
                    </a:solidFill>
                    <a:latin typeface="Times New Roman" panose="02020603050405020304" pitchFamily="18" charset="0"/>
                    <a:cs typeface="Times New Roman" panose="02020603050405020304" pitchFamily="18" charset="0"/>
                  </a:rPr>
                  <a:t>Atomic displacement parameters</a:t>
                </a:r>
                <a:r>
                  <a:rPr lang="en-US" sz="3200" dirty="0" smtClean="0">
                    <a:solidFill>
                      <a:schemeClr val="tx1"/>
                    </a:solidFill>
                    <a:latin typeface="Times New Roman" panose="02020603050405020304" pitchFamily="18" charset="0"/>
                    <a:cs typeface="Times New Roman" panose="02020603050405020304" pitchFamily="18" charset="0"/>
                  </a:rPr>
                  <a:t>:</a:t>
                </a:r>
              </a:p>
              <a:p>
                <a:pPr>
                  <a:spcAft>
                    <a:spcPts val="1200"/>
                  </a:spcAft>
                </a:pPr>
                <a:r>
                  <a:rPr lang="en-US" sz="3200" dirty="0" smtClean="0">
                    <a:solidFill>
                      <a:schemeClr val="tx1"/>
                    </a:solidFill>
                    <a:latin typeface="Times New Roman" panose="02020603050405020304" pitchFamily="18" charset="0"/>
                    <a:cs typeface="Times New Roman" panose="02020603050405020304" pitchFamily="18" charset="0"/>
                  </a:rPr>
                  <a:t>[0.0031,0.0031,0.0016]</a:t>
                </a:r>
              </a:p>
            </p:txBody>
          </p:sp>
        </mc:Choice>
        <mc:Fallback xmlns="">
          <p:sp>
            <p:nvSpPr>
              <p:cNvPr id="7" name="TextBox 6"/>
              <p:cNvSpPr txBox="1">
                <a:spLocks noRot="1" noChangeAspect="1" noMove="1" noResize="1" noEditPoints="1" noAdjustHandles="1" noChangeArrowheads="1" noChangeShapeType="1" noTextEdit="1"/>
              </p:cNvSpPr>
              <p:nvPr/>
            </p:nvSpPr>
            <p:spPr>
              <a:xfrm>
                <a:off x="846864" y="1455538"/>
                <a:ext cx="5990665" cy="4462760"/>
              </a:xfrm>
              <a:prstGeom prst="rect">
                <a:avLst/>
              </a:prstGeom>
              <a:blipFill>
                <a:blip r:embed="rId5"/>
                <a:stretch>
                  <a:fillRect l="-2645" t="-1913" b="-3415"/>
                </a:stretch>
              </a:blipFill>
            </p:spPr>
            <p:txBody>
              <a:bodyPr/>
              <a:lstStyle/>
              <a:p>
                <a:r>
                  <a:rPr lang="en-US">
                    <a:noFill/>
                  </a:rPr>
                  <a:t> </a:t>
                </a:r>
              </a:p>
            </p:txBody>
          </p:sp>
        </mc:Fallback>
      </mc:AlternateContent>
    </p:spTree>
    <p:extLst>
      <p:ext uri="{BB962C8B-B14F-4D97-AF65-F5344CB8AC3E}">
        <p14:creationId xmlns:p14="http://schemas.microsoft.com/office/powerpoint/2010/main" val="1871281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38538" t="30158" r="27076" b="28534"/>
          <a:stretch/>
        </p:blipFill>
        <p:spPr>
          <a:xfrm>
            <a:off x="1547127" y="1743849"/>
            <a:ext cx="3749998" cy="3600000"/>
          </a:xfrm>
          <a:prstGeom prst="rect">
            <a:avLst/>
          </a:prstGeom>
          <a:ln w="19050">
            <a:solidFill>
              <a:schemeClr val="tx1"/>
            </a:solidFill>
          </a:ln>
        </p:spPr>
      </p:pic>
      <p:cxnSp>
        <p:nvCxnSpPr>
          <p:cNvPr id="8" name="Straight Arrow Connector 7"/>
          <p:cNvCxnSpPr/>
          <p:nvPr/>
        </p:nvCxnSpPr>
        <p:spPr>
          <a:xfrm rot="10800000" flipH="1" flipV="1">
            <a:off x="2963314" y="4308756"/>
            <a:ext cx="17784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3600000" flipH="1" flipV="1">
            <a:off x="1637279" y="3538983"/>
            <a:ext cx="1792800" cy="79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0980" y="507989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95892" y="2792375"/>
            <a:ext cx="1771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3600000">
            <a:off x="3404226" y="3549988"/>
            <a:ext cx="1764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60803" y="4308756"/>
            <a:ext cx="16200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4582329" y="4575579"/>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p:sp>
            <p:nvSpPr>
              <p:cNvPr id="19" name="TextBox 18"/>
              <p:cNvSpPr txBox="1">
                <a:spLocks noRot="1" noChangeAspect="1" noMove="1" noResize="1" noEditPoints="1" noAdjustHandles="1" noChangeArrowheads="1" noChangeShapeType="1" noTextEdit="1"/>
              </p:cNvSpPr>
              <p:nvPr/>
            </p:nvSpPr>
            <p:spPr>
              <a:xfrm>
                <a:off x="4582329" y="4575579"/>
                <a:ext cx="48503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740884" y="2223062"/>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2</m:t>
                          </m:r>
                        </m:sub>
                      </m:sSub>
                    </m:oMath>
                  </m:oMathPara>
                </a14:m>
                <a:endParaRPr lang="en-US" sz="2800"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740884" y="2223062"/>
                <a:ext cx="4850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1635181" y="4014620"/>
                <a:ext cx="92142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𝒔𝒆𝒄𝒕𝒊𝒐𝒏</m:t>
                      </m:r>
                      <m:r>
                        <a:rPr lang="en-US" sz="1600" b="1" i="1" smtClean="0">
                          <a:latin typeface="Cambria Math" panose="02040503050406030204" pitchFamily="18" charset="0"/>
                        </a:rPr>
                        <m:t>:</m:t>
                      </m:r>
                    </m:oMath>
                  </m:oMathPara>
                </a14:m>
                <a:endParaRPr lang="en-US" sz="16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𝟐</m:t>
                          </m:r>
                        </m:sub>
                      </m:sSub>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p:sp>
            <p:nvSpPr>
              <p:cNvPr id="21" name="TextBox 20"/>
              <p:cNvSpPr txBox="1">
                <a:spLocks noRot="1" noChangeAspect="1" noMove="1" noResize="1" noEditPoints="1" noAdjustHandles="1" noChangeArrowheads="1" noChangeShapeType="1" noTextEdit="1"/>
              </p:cNvSpPr>
              <p:nvPr/>
            </p:nvSpPr>
            <p:spPr>
              <a:xfrm>
                <a:off x="1635181" y="4014620"/>
                <a:ext cx="921422"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941889" y="1154294"/>
                <a:ext cx="264578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01</m:t>
                          </m:r>
                        </m:e>
                      </m:d>
                      <m:r>
                        <a:rPr lang="en-US" sz="2800" b="0" i="1" smtClean="0">
                          <a:latin typeface="Cambria Math" panose="02040503050406030204" pitchFamily="18" charset="0"/>
                        </a:rPr>
                        <m:t> </m:t>
                      </m:r>
                      <m:r>
                        <a:rPr lang="en-US" sz="2800" b="0" i="1" smtClean="0">
                          <a:latin typeface="Cambria Math" panose="02040503050406030204" pitchFamily="18" charset="0"/>
                        </a:rPr>
                        <m:t>𝑝𝑙𝑎𝑛𝑒𝑠</m:t>
                      </m:r>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941889" y="1154294"/>
                <a:ext cx="2645785" cy="523220"/>
              </a:xfrm>
              <a:prstGeom prst="rect">
                <a:avLst/>
              </a:prstGeom>
              <a:blipFill>
                <a:blip r:embed="rId7"/>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36</a:t>
            </a:fld>
            <a:endParaRPr lang="he-IL"/>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882" y="1415904"/>
            <a:ext cx="5760000" cy="4320000"/>
          </a:xfrm>
          <a:prstGeom prst="rect">
            <a:avLst/>
          </a:prstGeom>
        </p:spPr>
      </p:pic>
      <mc:AlternateContent xmlns:mc="http://schemas.openxmlformats.org/markup-compatibility/2006">
        <mc:Choice xmlns:a14="http://schemas.microsoft.com/office/drawing/2010/main" Requires="a14">
          <p:sp>
            <p:nvSpPr>
              <p:cNvPr id="27" name="TextBox 26"/>
              <p:cNvSpPr txBox="1"/>
              <p:nvPr/>
            </p:nvSpPr>
            <p:spPr>
              <a:xfrm>
                <a:off x="3309349" y="4307008"/>
                <a:ext cx="116521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𝟏</m:t>
                          </m:r>
                        </m:sub>
                      </m:sSub>
                      <m:r>
                        <a:rPr lang="en-US" sz="1600" b="1" i="1" smtClean="0">
                          <a:latin typeface="Cambria Math" panose="02040503050406030204" pitchFamily="18" charset="0"/>
                        </a:rPr>
                        <m:t>=</m:t>
                      </m:r>
                      <m:r>
                        <a:rPr lang="en-US" sz="1600" b="1" i="1" smtClean="0">
                          <a:latin typeface="Cambria Math" panose="02040503050406030204" pitchFamily="18" charset="0"/>
                        </a:rPr>
                        <m:t>𝟎</m:t>
                      </m:r>
                      <m:r>
                        <a:rPr lang="en-US" sz="1600" b="1" i="1" smtClean="0">
                          <a:latin typeface="Cambria Math" panose="02040503050406030204" pitchFamily="18" charset="0"/>
                        </a:rPr>
                        <m:t>.</m:t>
                      </m:r>
                      <m:r>
                        <a:rPr lang="en-US" sz="1600" b="1" i="1" smtClean="0">
                          <a:latin typeface="Cambria Math" panose="02040503050406030204" pitchFamily="18" charset="0"/>
                        </a:rPr>
                        <m:t>𝟓</m:t>
                      </m:r>
                    </m:oMath>
                  </m:oMathPara>
                </a14:m>
                <a:endParaRPr lang="en-US" sz="1600" b="1" dirty="0"/>
              </a:p>
            </p:txBody>
          </p:sp>
        </mc:Choice>
        <mc:Fallback>
          <p:sp>
            <p:nvSpPr>
              <p:cNvPr id="27" name="TextBox 26"/>
              <p:cNvSpPr txBox="1">
                <a:spLocks noRot="1" noChangeAspect="1" noMove="1" noResize="1" noEditPoints="1" noAdjustHandles="1" noChangeArrowheads="1" noChangeShapeType="1" noTextEdit="1"/>
              </p:cNvSpPr>
              <p:nvPr/>
            </p:nvSpPr>
            <p:spPr>
              <a:xfrm>
                <a:off x="3309349" y="4307008"/>
                <a:ext cx="1165216" cy="338554"/>
              </a:xfrm>
              <a:prstGeom prst="rect">
                <a:avLst/>
              </a:prstGeom>
              <a:blipFill>
                <a:blip r:embed="rId9"/>
                <a:stretch>
                  <a:fillRect/>
                </a:stretch>
              </a:blipFill>
            </p:spPr>
            <p:txBody>
              <a:bodyPr/>
              <a:lstStyle/>
              <a:p>
                <a:r>
                  <a:rPr lang="en-US">
                    <a:noFill/>
                  </a:rPr>
                  <a:t> </a:t>
                </a:r>
              </a:p>
            </p:txBody>
          </p:sp>
        </mc:Fallback>
      </mc:AlternateContent>
      <p:sp>
        <p:nvSpPr>
          <p:cNvPr id="6" name="Oval 5"/>
          <p:cNvSpPr/>
          <p:nvPr/>
        </p:nvSpPr>
        <p:spPr>
          <a:xfrm>
            <a:off x="3780530" y="425300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2852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38538" t="30158" r="27076" b="28534"/>
          <a:stretch/>
        </p:blipFill>
        <p:spPr>
          <a:xfrm>
            <a:off x="1547127" y="1743849"/>
            <a:ext cx="3749998" cy="3600000"/>
          </a:xfrm>
          <a:prstGeom prst="rect">
            <a:avLst/>
          </a:prstGeom>
          <a:ln w="19050">
            <a:solidFill>
              <a:schemeClr val="tx1"/>
            </a:solidFill>
          </a:ln>
        </p:spPr>
      </p:pic>
      <p:cxnSp>
        <p:nvCxnSpPr>
          <p:cNvPr id="8" name="Straight Arrow Connector 7"/>
          <p:cNvCxnSpPr/>
          <p:nvPr/>
        </p:nvCxnSpPr>
        <p:spPr>
          <a:xfrm rot="10800000" flipH="1" flipV="1">
            <a:off x="2963314" y="4308756"/>
            <a:ext cx="17784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3600000" flipH="1" flipV="1">
            <a:off x="1637279" y="3538983"/>
            <a:ext cx="1792800" cy="79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0980" y="507989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95892" y="2792375"/>
            <a:ext cx="1771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3600000">
            <a:off x="3404224" y="3549988"/>
            <a:ext cx="1764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2092" y="3823840"/>
            <a:ext cx="16560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582329" y="4238122"/>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582329" y="4238122"/>
                <a:ext cx="48503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740884" y="2223062"/>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2</m:t>
                          </m:r>
                        </m:sub>
                      </m:sSub>
                    </m:oMath>
                  </m:oMathPara>
                </a14:m>
                <a:endParaRPr lang="en-US" sz="2800"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740884" y="2223062"/>
                <a:ext cx="4850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941889" y="1154294"/>
                <a:ext cx="264578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01</m:t>
                          </m:r>
                        </m:e>
                      </m:d>
                      <m:r>
                        <a:rPr lang="en-US" sz="2800" b="0" i="1" smtClean="0">
                          <a:latin typeface="Cambria Math" panose="02040503050406030204" pitchFamily="18" charset="0"/>
                        </a:rPr>
                        <m:t> </m:t>
                      </m:r>
                      <m:r>
                        <a:rPr lang="en-US" sz="2800" b="0" i="1" smtClean="0">
                          <a:latin typeface="Cambria Math" panose="02040503050406030204" pitchFamily="18" charset="0"/>
                        </a:rPr>
                        <m:t>𝑝𝑙𝑎𝑛𝑒𝑠</m:t>
                      </m:r>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941889" y="1154294"/>
                <a:ext cx="2645785" cy="523220"/>
              </a:xfrm>
              <a:prstGeom prst="rect">
                <a:avLst/>
              </a:prstGeom>
              <a:blipFill>
                <a:blip r:embed="rId6"/>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37</a:t>
            </a:fld>
            <a:endParaRPr lang="he-IL"/>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0882" y="1415904"/>
            <a:ext cx="5760000" cy="4320000"/>
          </a:xfrm>
          <a:prstGeom prst="rect">
            <a:avLst/>
          </a:prstGeom>
        </p:spPr>
      </p:pic>
      <mc:AlternateContent xmlns:mc="http://schemas.openxmlformats.org/markup-compatibility/2006">
        <mc:Choice xmlns:a14="http://schemas.microsoft.com/office/drawing/2010/main" Requires="a14">
          <p:sp>
            <p:nvSpPr>
              <p:cNvPr id="28" name="TextBox 27"/>
              <p:cNvSpPr txBox="1"/>
              <p:nvPr/>
            </p:nvSpPr>
            <p:spPr>
              <a:xfrm>
                <a:off x="1537207" y="3557417"/>
                <a:ext cx="109836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𝒔𝒆𝒄𝒕𝒊𝒐𝒏</m:t>
                      </m:r>
                      <m:r>
                        <a:rPr lang="en-US" sz="1600" b="1" i="1" smtClean="0">
                          <a:latin typeface="Cambria Math" panose="02040503050406030204" pitchFamily="18" charset="0"/>
                        </a:rPr>
                        <m:t>:</m:t>
                      </m:r>
                    </m:oMath>
                  </m:oMathPara>
                </a14:m>
                <a:endParaRPr lang="en-US" sz="16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𝟐</m:t>
                          </m:r>
                        </m:sub>
                      </m:sSub>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𝟑</m:t>
                      </m:r>
                    </m:oMath>
                  </m:oMathPara>
                </a14:m>
                <a:endParaRPr lang="en-US" sz="1600" b="1" dirty="0"/>
              </a:p>
            </p:txBody>
          </p:sp>
        </mc:Choice>
        <mc:Fallback>
          <p:sp>
            <p:nvSpPr>
              <p:cNvPr id="28" name="TextBox 27"/>
              <p:cNvSpPr txBox="1">
                <a:spLocks noRot="1" noChangeAspect="1" noMove="1" noResize="1" noEditPoints="1" noAdjustHandles="1" noChangeArrowheads="1" noChangeShapeType="1" noTextEdit="1"/>
              </p:cNvSpPr>
              <p:nvPr/>
            </p:nvSpPr>
            <p:spPr>
              <a:xfrm>
                <a:off x="1537207" y="3557417"/>
                <a:ext cx="1098366" cy="584775"/>
              </a:xfrm>
              <a:prstGeom prst="rect">
                <a:avLst/>
              </a:prstGeom>
              <a:blipFill>
                <a:blip r:embed="rId8"/>
                <a:stretch>
                  <a:fillRect b="-6316"/>
                </a:stretch>
              </a:blipFill>
            </p:spPr>
            <p:txBody>
              <a:bodyPr/>
              <a:lstStyle/>
              <a:p>
                <a:r>
                  <a:rPr lang="en-US">
                    <a:noFill/>
                  </a:rPr>
                  <a:t> </a:t>
                </a:r>
              </a:p>
            </p:txBody>
          </p:sp>
        </mc:Fallback>
      </mc:AlternateContent>
      <p:sp>
        <p:nvSpPr>
          <p:cNvPr id="29" name="Oval 28"/>
          <p:cNvSpPr/>
          <p:nvPr/>
        </p:nvSpPr>
        <p:spPr>
          <a:xfrm>
            <a:off x="4052672" y="425300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rot="3600000" flipH="1" flipV="1">
            <a:off x="3682897" y="4064850"/>
            <a:ext cx="576000" cy="795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p:cNvSpPr txBox="1"/>
              <p:nvPr/>
            </p:nvSpPr>
            <p:spPr>
              <a:xfrm>
                <a:off x="3570613" y="4307008"/>
                <a:ext cx="116521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𝟏</m:t>
                          </m:r>
                        </m:sub>
                      </m:sSub>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𝟑</m:t>
                      </m:r>
                    </m:oMath>
                  </m:oMathPara>
                </a14:m>
                <a:endParaRPr lang="en-US" sz="1600" b="1" dirty="0"/>
              </a:p>
            </p:txBody>
          </p:sp>
        </mc:Choice>
        <mc:Fallback>
          <p:sp>
            <p:nvSpPr>
              <p:cNvPr id="32" name="TextBox 31"/>
              <p:cNvSpPr txBox="1">
                <a:spLocks noRot="1" noChangeAspect="1" noMove="1" noResize="1" noEditPoints="1" noAdjustHandles="1" noChangeArrowheads="1" noChangeShapeType="1" noTextEdit="1"/>
              </p:cNvSpPr>
              <p:nvPr/>
            </p:nvSpPr>
            <p:spPr>
              <a:xfrm>
                <a:off x="3570613" y="4307008"/>
                <a:ext cx="1165216" cy="338554"/>
              </a:xfrm>
              <a:prstGeom prst="rect">
                <a:avLst/>
              </a:prstGeom>
              <a:blipFill>
                <a:blip r:embed="rId9"/>
                <a:stretch>
                  <a:fillRect b="-10909"/>
                </a:stretch>
              </a:blipFill>
            </p:spPr>
            <p:txBody>
              <a:bodyPr/>
              <a:lstStyle/>
              <a:p>
                <a:r>
                  <a:rPr lang="en-US">
                    <a:noFill/>
                  </a:rPr>
                  <a:t> </a:t>
                </a:r>
              </a:p>
            </p:txBody>
          </p:sp>
        </mc:Fallback>
      </mc:AlternateContent>
    </p:spTree>
    <p:extLst>
      <p:ext uri="{BB962C8B-B14F-4D97-AF65-F5344CB8AC3E}">
        <p14:creationId xmlns:p14="http://schemas.microsoft.com/office/powerpoint/2010/main" val="7496504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38538" t="30158" r="27076" b="28534"/>
          <a:stretch/>
        </p:blipFill>
        <p:spPr>
          <a:xfrm>
            <a:off x="1547127" y="1743849"/>
            <a:ext cx="3749998" cy="3600000"/>
          </a:xfrm>
          <a:prstGeom prst="rect">
            <a:avLst/>
          </a:prstGeom>
          <a:ln w="19050">
            <a:solidFill>
              <a:schemeClr val="tx1"/>
            </a:solidFill>
          </a:ln>
        </p:spPr>
      </p:pic>
      <p:cxnSp>
        <p:nvCxnSpPr>
          <p:cNvPr id="8" name="Straight Arrow Connector 7"/>
          <p:cNvCxnSpPr/>
          <p:nvPr/>
        </p:nvCxnSpPr>
        <p:spPr>
          <a:xfrm rot="10800000" flipH="1" flipV="1">
            <a:off x="2963314" y="4308756"/>
            <a:ext cx="17784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3600000" flipH="1" flipV="1">
            <a:off x="1637279" y="3538983"/>
            <a:ext cx="1792800" cy="79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0980" y="507989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95892" y="2792375"/>
            <a:ext cx="1771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3600000">
            <a:off x="3404224" y="3549988"/>
            <a:ext cx="1764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586729" y="3532902"/>
            <a:ext cx="16560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582329" y="4238122"/>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582329" y="4238122"/>
                <a:ext cx="48503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740884" y="2223062"/>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2</m:t>
                          </m:r>
                        </m:sub>
                      </m:sSub>
                    </m:oMath>
                  </m:oMathPara>
                </a14:m>
                <a:endParaRPr lang="en-US" sz="2800"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740884" y="2223062"/>
                <a:ext cx="4850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941889" y="1154294"/>
                <a:ext cx="264578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01</m:t>
                          </m:r>
                        </m:e>
                      </m:d>
                      <m:r>
                        <a:rPr lang="en-US" sz="2800" b="0" i="1" smtClean="0">
                          <a:latin typeface="Cambria Math" panose="02040503050406030204" pitchFamily="18" charset="0"/>
                        </a:rPr>
                        <m:t> </m:t>
                      </m:r>
                      <m:r>
                        <a:rPr lang="en-US" sz="2800" b="0" i="1" smtClean="0">
                          <a:latin typeface="Cambria Math" panose="02040503050406030204" pitchFamily="18" charset="0"/>
                        </a:rPr>
                        <m:t>𝑝𝑙𝑎𝑛𝑒𝑠</m:t>
                      </m:r>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941889" y="1154294"/>
                <a:ext cx="2645785" cy="523220"/>
              </a:xfrm>
              <a:prstGeom prst="rect">
                <a:avLst/>
              </a:prstGeom>
              <a:blipFill>
                <a:blip r:embed="rId6"/>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38</a:t>
            </a:fld>
            <a:endParaRPr lang="he-IL"/>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0882" y="1415904"/>
            <a:ext cx="5760000" cy="4320000"/>
          </a:xfrm>
          <a:prstGeom prst="rect">
            <a:avLst/>
          </a:prstGeom>
        </p:spPr>
      </p:pic>
      <mc:AlternateContent xmlns:mc="http://schemas.openxmlformats.org/markup-compatibility/2006">
        <mc:Choice xmlns:a14="http://schemas.microsoft.com/office/drawing/2010/main" Requires="a14">
          <p:sp>
            <p:nvSpPr>
              <p:cNvPr id="28" name="TextBox 27"/>
              <p:cNvSpPr txBox="1"/>
              <p:nvPr/>
            </p:nvSpPr>
            <p:spPr>
              <a:xfrm>
                <a:off x="4329817" y="3205685"/>
                <a:ext cx="102363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𝒔𝒆𝒄𝒕𝒊𝒐𝒏</m:t>
                      </m:r>
                      <m:r>
                        <a:rPr lang="en-US" sz="1600" b="1" i="1" smtClean="0">
                          <a:latin typeface="Cambria Math" panose="02040503050406030204" pitchFamily="18" charset="0"/>
                        </a:rPr>
                        <m:t>:</m:t>
                      </m:r>
                    </m:oMath>
                  </m:oMathPara>
                </a14:m>
                <a:endParaRPr lang="en-US" sz="16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𝟐</m:t>
                          </m:r>
                        </m:sub>
                      </m:sSub>
                      <m:r>
                        <a:rPr lang="en-US" sz="1600" b="1" i="1" smtClean="0">
                          <a:latin typeface="Cambria Math" panose="02040503050406030204" pitchFamily="18" charset="0"/>
                        </a:rPr>
                        <m:t>=</m:t>
                      </m:r>
                      <m:r>
                        <a:rPr lang="en-US" sz="1600" b="1" i="1" smtClean="0">
                          <a:latin typeface="Cambria Math" panose="02040503050406030204" pitchFamily="18" charset="0"/>
                        </a:rPr>
                        <m:t>𝟎</m:t>
                      </m:r>
                      <m:r>
                        <a:rPr lang="en-US" sz="1600" b="1" i="1" smtClean="0">
                          <a:latin typeface="Cambria Math" panose="02040503050406030204" pitchFamily="18" charset="0"/>
                        </a:rPr>
                        <m:t>.</m:t>
                      </m:r>
                      <m:r>
                        <a:rPr lang="en-US" sz="1600" b="1" i="1" smtClean="0">
                          <a:latin typeface="Cambria Math" panose="02040503050406030204" pitchFamily="18" charset="0"/>
                        </a:rPr>
                        <m:t>𝟓</m:t>
                      </m:r>
                    </m:oMath>
                  </m:oMathPara>
                </a14:m>
                <a:endParaRPr lang="en-US" sz="1600" b="1" dirty="0"/>
              </a:p>
            </p:txBody>
          </p:sp>
        </mc:Choice>
        <mc:Fallback>
          <p:sp>
            <p:nvSpPr>
              <p:cNvPr id="28" name="TextBox 27"/>
              <p:cNvSpPr txBox="1">
                <a:spLocks noRot="1" noChangeAspect="1" noMove="1" noResize="1" noEditPoints="1" noAdjustHandles="1" noChangeArrowheads="1" noChangeShapeType="1" noTextEdit="1"/>
              </p:cNvSpPr>
              <p:nvPr/>
            </p:nvSpPr>
            <p:spPr>
              <a:xfrm>
                <a:off x="4329817" y="3205685"/>
                <a:ext cx="1023636"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49019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38538" t="30158" r="27076" b="28534"/>
          <a:stretch/>
        </p:blipFill>
        <p:spPr>
          <a:xfrm>
            <a:off x="1547127" y="1743849"/>
            <a:ext cx="3749998" cy="3600000"/>
          </a:xfrm>
          <a:prstGeom prst="rect">
            <a:avLst/>
          </a:prstGeom>
          <a:ln w="19050">
            <a:solidFill>
              <a:schemeClr val="tx1"/>
            </a:solidFill>
          </a:ln>
        </p:spPr>
      </p:pic>
      <p:cxnSp>
        <p:nvCxnSpPr>
          <p:cNvPr id="8" name="Straight Arrow Connector 7"/>
          <p:cNvCxnSpPr/>
          <p:nvPr/>
        </p:nvCxnSpPr>
        <p:spPr>
          <a:xfrm rot="10800000" flipH="1" flipV="1">
            <a:off x="2963314" y="4308756"/>
            <a:ext cx="17784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3600000" flipH="1" flipV="1">
            <a:off x="1637279" y="3538983"/>
            <a:ext cx="1792800" cy="79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0980" y="507989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95892" y="2792375"/>
            <a:ext cx="1771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3600000">
            <a:off x="3404224" y="3549988"/>
            <a:ext cx="1764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4329" y="3297372"/>
            <a:ext cx="16560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582329" y="4238122"/>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582329" y="4238122"/>
                <a:ext cx="48503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740884" y="2223062"/>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2</m:t>
                          </m:r>
                        </m:sub>
                      </m:sSub>
                    </m:oMath>
                  </m:oMathPara>
                </a14:m>
                <a:endParaRPr lang="en-US" sz="2800"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740884" y="2223062"/>
                <a:ext cx="4850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941889" y="1154294"/>
                <a:ext cx="264578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01</m:t>
                          </m:r>
                        </m:e>
                      </m:d>
                      <m:r>
                        <a:rPr lang="en-US" sz="2800" b="0" i="1" smtClean="0">
                          <a:latin typeface="Cambria Math" panose="02040503050406030204" pitchFamily="18" charset="0"/>
                        </a:rPr>
                        <m:t> </m:t>
                      </m:r>
                      <m:r>
                        <a:rPr lang="en-US" sz="2800" b="0" i="1" smtClean="0">
                          <a:latin typeface="Cambria Math" panose="02040503050406030204" pitchFamily="18" charset="0"/>
                        </a:rPr>
                        <m:t>𝑝𝑙𝑎𝑛𝑒𝑠</m:t>
                      </m:r>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941889" y="1154294"/>
                <a:ext cx="2645785" cy="523220"/>
              </a:xfrm>
              <a:prstGeom prst="rect">
                <a:avLst/>
              </a:prstGeom>
              <a:blipFill>
                <a:blip r:embed="rId6"/>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39</a:t>
            </a:fld>
            <a:endParaRPr lang="he-IL"/>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0882" y="1415904"/>
            <a:ext cx="5760000" cy="4320000"/>
          </a:xfrm>
          <a:prstGeom prst="rect">
            <a:avLst/>
          </a:prstGeom>
        </p:spPr>
      </p:pic>
      <mc:AlternateContent xmlns:mc="http://schemas.openxmlformats.org/markup-compatibility/2006">
        <mc:Choice xmlns:a14="http://schemas.microsoft.com/office/drawing/2010/main" Requires="a14">
          <p:sp>
            <p:nvSpPr>
              <p:cNvPr id="28" name="TextBox 27"/>
              <p:cNvSpPr txBox="1"/>
              <p:nvPr/>
            </p:nvSpPr>
            <p:spPr>
              <a:xfrm>
                <a:off x="4212616" y="2971497"/>
                <a:ext cx="109836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𝒔𝒆𝒄𝒕𝒊𝒐𝒏</m:t>
                      </m:r>
                      <m:r>
                        <a:rPr lang="en-US" sz="1600" b="1" i="1" smtClean="0">
                          <a:latin typeface="Cambria Math" panose="02040503050406030204" pitchFamily="18" charset="0"/>
                        </a:rPr>
                        <m:t>:</m:t>
                      </m:r>
                    </m:oMath>
                  </m:oMathPara>
                </a14:m>
                <a:endParaRPr lang="en-US" sz="16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𝟐</m:t>
                          </m:r>
                        </m:sub>
                      </m:sSub>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𝟑</m:t>
                      </m:r>
                    </m:oMath>
                  </m:oMathPara>
                </a14:m>
                <a:endParaRPr lang="en-US" sz="1600" b="1" dirty="0"/>
              </a:p>
            </p:txBody>
          </p:sp>
        </mc:Choice>
        <mc:Fallback>
          <p:sp>
            <p:nvSpPr>
              <p:cNvPr id="28" name="TextBox 27"/>
              <p:cNvSpPr txBox="1">
                <a:spLocks noRot="1" noChangeAspect="1" noMove="1" noResize="1" noEditPoints="1" noAdjustHandles="1" noChangeArrowheads="1" noChangeShapeType="1" noTextEdit="1"/>
              </p:cNvSpPr>
              <p:nvPr/>
            </p:nvSpPr>
            <p:spPr>
              <a:xfrm>
                <a:off x="4212616" y="2971497"/>
                <a:ext cx="1098366" cy="584775"/>
              </a:xfrm>
              <a:prstGeom prst="rect">
                <a:avLst/>
              </a:prstGeom>
              <a:blipFill>
                <a:blip r:embed="rId8"/>
                <a:stretch>
                  <a:fillRect b="-5208"/>
                </a:stretch>
              </a:blipFill>
            </p:spPr>
            <p:txBody>
              <a:bodyPr/>
              <a:lstStyle/>
              <a:p>
                <a:r>
                  <a:rPr lang="en-US">
                    <a:noFill/>
                  </a:rPr>
                  <a:t> </a:t>
                </a:r>
              </a:p>
            </p:txBody>
          </p:sp>
        </mc:Fallback>
      </mc:AlternateContent>
    </p:spTree>
    <p:extLst>
      <p:ext uri="{BB962C8B-B14F-4D97-AF65-F5344CB8AC3E}">
        <p14:creationId xmlns:p14="http://schemas.microsoft.com/office/powerpoint/2010/main" val="9716729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98871" y="682488"/>
            <a:ext cx="10336876" cy="4038600"/>
          </a:xfrm>
        </p:spPr>
        <p:txBody>
          <a:bodyPr/>
          <a:lstStyle/>
          <a:p>
            <a:pPr marL="45720" indent="0" algn="just" rtl="0">
              <a:buNone/>
            </a:pPr>
            <a:r>
              <a:rPr lang="en-US" sz="3600" b="1" dirty="0" smtClean="0">
                <a:solidFill>
                  <a:srgbClr val="002060"/>
                </a:solidFill>
                <a:latin typeface="David" panose="020E0502060401010101" pitchFamily="34" charset="-79"/>
                <a:cs typeface="David" panose="020E0502060401010101" pitchFamily="34" charset="-79"/>
              </a:rPr>
              <a:t>What is a crystal</a:t>
            </a:r>
            <a:r>
              <a:rPr lang="en-US" sz="3600" b="1" dirty="0" smtClean="0">
                <a:solidFill>
                  <a:srgbClr val="002060"/>
                </a:solidFill>
                <a:latin typeface="Times New Roman" panose="02020603050405020304" pitchFamily="18" charset="0"/>
                <a:cs typeface="Times New Roman" panose="02020603050405020304" pitchFamily="18" charset="0"/>
              </a:rPr>
              <a:t>?</a:t>
            </a:r>
            <a:endParaRPr lang="en-US" sz="3200" dirty="0" smtClean="0">
              <a:solidFill>
                <a:srgbClr val="002060"/>
              </a:solidFill>
              <a:latin typeface="Times New Roman" panose="02020603050405020304" pitchFamily="18" charset="0"/>
              <a:cs typeface="Times New Roman" panose="02020603050405020304" pitchFamily="18" charset="0"/>
            </a:endParaRPr>
          </a:p>
          <a:p>
            <a:pPr marL="45720" indent="0" algn="just" rtl="0">
              <a:buNone/>
            </a:pPr>
            <a:r>
              <a:rPr lang="en-US" sz="3200" dirty="0" smtClean="0">
                <a:solidFill>
                  <a:srgbClr val="002060"/>
                </a:solidFill>
                <a:latin typeface="David" panose="020E0502060401010101" pitchFamily="34" charset="-79"/>
                <a:cs typeface="David" panose="020E0502060401010101" pitchFamily="34" charset="-79"/>
              </a:rPr>
              <a:t>A</a:t>
            </a:r>
            <a:r>
              <a:rPr lang="en-US" sz="3200" dirty="0">
                <a:solidFill>
                  <a:srgbClr val="002060"/>
                </a:solidFill>
                <a:latin typeface="David" panose="020E0502060401010101" pitchFamily="34" charset="-79"/>
                <a:cs typeface="David" panose="020E0502060401010101" pitchFamily="34" charset="-79"/>
              </a:rPr>
              <a:t> </a:t>
            </a:r>
            <a:r>
              <a:rPr lang="en-US" sz="3200" dirty="0" smtClean="0">
                <a:solidFill>
                  <a:srgbClr val="002060"/>
                </a:solidFill>
                <a:latin typeface="David" panose="020E0502060401010101" pitchFamily="34" charset="-79"/>
                <a:cs typeface="David" panose="020E0502060401010101" pitchFamily="34" charset="-79"/>
              </a:rPr>
              <a:t>long range order periodic arrangement of atoms</a:t>
            </a:r>
          </a:p>
          <a:p>
            <a:pPr marL="45720" indent="0" algn="just" rtl="0">
              <a:buNone/>
            </a:pPr>
            <a:r>
              <a:rPr lang="en-US" sz="3600" b="1" dirty="0" smtClean="0">
                <a:solidFill>
                  <a:srgbClr val="002060"/>
                </a:solidFill>
                <a:latin typeface="David" panose="020E0502060401010101" pitchFamily="34" charset="-79"/>
                <a:cs typeface="David" panose="020E0502060401010101" pitchFamily="34" charset="-79"/>
              </a:rPr>
              <a:t>single crystal</a:t>
            </a:r>
          </a:p>
          <a:p>
            <a:pPr marL="45720" indent="0" algn="just" rtl="0">
              <a:buNone/>
            </a:pPr>
            <a:r>
              <a:rPr lang="en-US" sz="3200" dirty="0" smtClean="0">
                <a:solidFill>
                  <a:srgbClr val="002060"/>
                </a:solidFill>
                <a:latin typeface="David" panose="020E0502060401010101" pitchFamily="34" charset="-79"/>
                <a:cs typeface="David" panose="020E0502060401010101" pitchFamily="34" charset="-79"/>
              </a:rPr>
              <a:t> A </a:t>
            </a:r>
            <a:r>
              <a:rPr lang="en-US" sz="3200" dirty="0">
                <a:solidFill>
                  <a:srgbClr val="002060"/>
                </a:solidFill>
                <a:latin typeface="David" panose="020E0502060401010101" pitchFamily="34" charset="-79"/>
                <a:cs typeface="David" panose="020E0502060401010101" pitchFamily="34" charset="-79"/>
              </a:rPr>
              <a:t>continuous </a:t>
            </a:r>
            <a:r>
              <a:rPr lang="en-US" sz="3200" dirty="0" smtClean="0">
                <a:solidFill>
                  <a:srgbClr val="002060"/>
                </a:solidFill>
                <a:latin typeface="David" panose="020E0502060401010101" pitchFamily="34" charset="-79"/>
                <a:cs typeface="David" panose="020E0502060401010101" pitchFamily="34" charset="-79"/>
              </a:rPr>
              <a:t>crystal </a:t>
            </a:r>
            <a:r>
              <a:rPr lang="en-US" sz="3200" dirty="0">
                <a:solidFill>
                  <a:srgbClr val="002060"/>
                </a:solidFill>
                <a:latin typeface="David" panose="020E0502060401010101" pitchFamily="34" charset="-79"/>
                <a:cs typeface="David" panose="020E0502060401010101" pitchFamily="34" charset="-79"/>
              </a:rPr>
              <a:t>lattice </a:t>
            </a:r>
            <a:r>
              <a:rPr lang="en-US" sz="3200" dirty="0" smtClean="0">
                <a:solidFill>
                  <a:srgbClr val="002060"/>
                </a:solidFill>
                <a:latin typeface="David" panose="020E0502060401010101" pitchFamily="34" charset="-79"/>
                <a:cs typeface="David" panose="020E0502060401010101" pitchFamily="34" charset="-79"/>
              </a:rPr>
              <a:t>with </a:t>
            </a:r>
            <a:r>
              <a:rPr lang="en-US" sz="3200" dirty="0">
                <a:solidFill>
                  <a:srgbClr val="002060"/>
                </a:solidFill>
                <a:latin typeface="David" panose="020E0502060401010101" pitchFamily="34" charset="-79"/>
                <a:cs typeface="David" panose="020E0502060401010101" pitchFamily="34" charset="-79"/>
              </a:rPr>
              <a:t>no grain </a:t>
            </a:r>
            <a:r>
              <a:rPr lang="en-US" sz="3200" dirty="0" smtClean="0">
                <a:solidFill>
                  <a:srgbClr val="002060"/>
                </a:solidFill>
                <a:latin typeface="David" panose="020E0502060401010101" pitchFamily="34" charset="-79"/>
                <a:cs typeface="David" panose="020E0502060401010101" pitchFamily="34" charset="-79"/>
              </a:rPr>
              <a:t>boundaries</a:t>
            </a:r>
          </a:p>
          <a:p>
            <a:pPr marL="45720" indent="0" algn="just" rtl="0">
              <a:buNone/>
            </a:pPr>
            <a:endParaRPr lang="en-US" sz="2800" dirty="0" smtClean="0">
              <a:solidFill>
                <a:srgbClr val="002060"/>
              </a:solidFill>
              <a:latin typeface="David" panose="020E0502060401010101" pitchFamily="34" charset="-79"/>
              <a:cs typeface="David" panose="020E0502060401010101" pitchFamily="34" charset="-79"/>
            </a:endParaRPr>
          </a:p>
          <a:p>
            <a:pPr marL="45720" indent="0" algn="just" rtl="0">
              <a:buNone/>
            </a:pPr>
            <a:endParaRPr lang="en-US" b="1" dirty="0" smtClean="0">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7" name="TextBox 6"/>
              <p:cNvSpPr txBox="1"/>
              <p:nvPr/>
            </p:nvSpPr>
            <p:spPr>
              <a:xfrm>
                <a:off x="8841740" y="3335158"/>
                <a:ext cx="1471459" cy="52322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accent1">
                              <a:lumMod val="50000"/>
                            </a:schemeClr>
                          </a:solidFill>
                          <a:latin typeface="Cambria Math" panose="02040503050406030204" pitchFamily="18" charset="0"/>
                          <a:cs typeface="David" panose="020E0502060401010101" pitchFamily="34" charset="-79"/>
                        </a:rPr>
                        <m:t>𝑳𝒊𝑵𝒃</m:t>
                      </m:r>
                      <m:sSub>
                        <m:sSubPr>
                          <m:ctrlPr>
                            <a:rPr lang="en-US" sz="2800" b="1" i="1" dirty="0" smtClean="0">
                              <a:solidFill>
                                <a:schemeClr val="accent1">
                                  <a:lumMod val="50000"/>
                                </a:schemeClr>
                              </a:solidFill>
                              <a:latin typeface="Cambria Math" panose="02040503050406030204" pitchFamily="18" charset="0"/>
                              <a:cs typeface="David" panose="020E0502060401010101" pitchFamily="34" charset="-79"/>
                            </a:rPr>
                          </m:ctrlPr>
                        </m:sSubPr>
                        <m:e>
                          <m:r>
                            <a:rPr lang="en-US" sz="2800" b="1" i="1" dirty="0" smtClean="0">
                              <a:solidFill>
                                <a:schemeClr val="accent1">
                                  <a:lumMod val="50000"/>
                                </a:schemeClr>
                              </a:solidFill>
                              <a:latin typeface="Cambria Math" panose="02040503050406030204" pitchFamily="18" charset="0"/>
                              <a:cs typeface="David" panose="020E0502060401010101" pitchFamily="34" charset="-79"/>
                            </a:rPr>
                            <m:t>𝑶</m:t>
                          </m:r>
                        </m:e>
                        <m:sub>
                          <m:r>
                            <a:rPr lang="en-US" sz="2800" b="1" i="1" dirty="0" smtClean="0">
                              <a:solidFill>
                                <a:schemeClr val="accent1">
                                  <a:lumMod val="50000"/>
                                </a:schemeClr>
                              </a:solidFill>
                              <a:latin typeface="Cambria Math" panose="02040503050406030204" pitchFamily="18" charset="0"/>
                              <a:cs typeface="David" panose="020E0502060401010101" pitchFamily="34" charset="-79"/>
                            </a:rPr>
                            <m:t>𝟑</m:t>
                          </m:r>
                        </m:sub>
                      </m:sSub>
                      <m:r>
                        <a:rPr lang="en-US" sz="2800" b="1" i="1" dirty="0" smtClean="0">
                          <a:solidFill>
                            <a:schemeClr val="accent1">
                              <a:lumMod val="50000"/>
                            </a:schemeClr>
                          </a:solidFill>
                          <a:latin typeface="Cambria Math" panose="02040503050406030204" pitchFamily="18" charset="0"/>
                          <a:cs typeface="David" panose="020E0502060401010101" pitchFamily="34" charset="-79"/>
                        </a:rPr>
                        <m:t> </m:t>
                      </m:r>
                    </m:oMath>
                  </m:oMathPara>
                </a14:m>
                <a:endParaRPr lang="he-IL" sz="2800" b="1" dirty="0">
                  <a:solidFill>
                    <a:schemeClr val="accent1">
                      <a:lumMod val="50000"/>
                    </a:schemeClr>
                  </a:solidFill>
                  <a:latin typeface="David" panose="020E0502060401010101" pitchFamily="34" charset="-79"/>
                  <a:cs typeface="David" panose="020E0502060401010101" pitchFamily="34" charset="-79"/>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841740" y="3335158"/>
                <a:ext cx="1471459" cy="523220"/>
              </a:xfrm>
              <a:prstGeom prst="rect">
                <a:avLst/>
              </a:prstGeom>
              <a:blipFill>
                <a:blip r:embed="rId4"/>
                <a:stretch>
                  <a:fillRect t="-11628" r="-16529" b="-31395"/>
                </a:stretch>
              </a:blipFill>
            </p:spPr>
            <p:txBody>
              <a:bodyPr/>
              <a:lstStyle/>
              <a:p>
                <a:r>
                  <a:rPr lang="en-US">
                    <a:noFill/>
                  </a:rPr>
                  <a:t> </a:t>
                </a:r>
              </a:p>
            </p:txBody>
          </p:sp>
        </mc:Fallback>
      </mc:AlternateContent>
      <p:sp>
        <p:nvSpPr>
          <p:cNvPr id="8" name="Content Placeholder 4"/>
          <p:cNvSpPr txBox="1">
            <a:spLocks/>
          </p:cNvSpPr>
          <p:nvPr/>
        </p:nvSpPr>
        <p:spPr>
          <a:xfrm>
            <a:off x="1143000" y="4613090"/>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4" name="TextBox 13"/>
              <p:cNvSpPr txBox="1"/>
              <p:nvPr/>
            </p:nvSpPr>
            <p:spPr>
              <a:xfrm>
                <a:off x="4760976" y="3335158"/>
                <a:ext cx="2222834" cy="52322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accent1">
                              <a:lumMod val="50000"/>
                            </a:schemeClr>
                          </a:solidFill>
                          <a:latin typeface="Cambria Math" panose="02040503050406030204" pitchFamily="18" charset="0"/>
                          <a:ea typeface="Cambria Math" panose="02040503050406030204" pitchFamily="18" charset="0"/>
                          <a:cs typeface="David" panose="020E0502060401010101" pitchFamily="34" charset="-79"/>
                        </a:rPr>
                        <m:t>𝜶</m:t>
                      </m:r>
                      <m:r>
                        <a:rPr lang="en-US" sz="2800" b="1" i="1" dirty="0" smtClean="0">
                          <a:solidFill>
                            <a:schemeClr val="accent1">
                              <a:lumMod val="50000"/>
                            </a:schemeClr>
                          </a:solidFill>
                          <a:latin typeface="Cambria Math" panose="02040503050406030204" pitchFamily="18" charset="0"/>
                          <a:ea typeface="Cambria Math" panose="02040503050406030204" pitchFamily="18" charset="0"/>
                          <a:cs typeface="David" panose="020E0502060401010101" pitchFamily="34" charset="-79"/>
                        </a:rPr>
                        <m:t>−</m:t>
                      </m:r>
                      <m:r>
                        <a:rPr lang="en-US" sz="2800" b="1" i="1" dirty="0" smtClean="0">
                          <a:solidFill>
                            <a:schemeClr val="accent1">
                              <a:lumMod val="50000"/>
                            </a:schemeClr>
                          </a:solidFill>
                          <a:latin typeface="Cambria Math" panose="02040503050406030204" pitchFamily="18" charset="0"/>
                          <a:ea typeface="Cambria Math" panose="02040503050406030204" pitchFamily="18" charset="0"/>
                          <a:cs typeface="David" panose="020E0502060401010101" pitchFamily="34" charset="-79"/>
                        </a:rPr>
                        <m:t>𝑸𝒖𝒂𝒓𝒕𝒛</m:t>
                      </m:r>
                    </m:oMath>
                  </m:oMathPara>
                </a14:m>
                <a:endParaRPr lang="he-IL" sz="2800" b="1" dirty="0">
                  <a:solidFill>
                    <a:schemeClr val="accent1">
                      <a:lumMod val="50000"/>
                    </a:schemeClr>
                  </a:solidFill>
                  <a:latin typeface="David" panose="020E0502060401010101" pitchFamily="34" charset="-79"/>
                  <a:cs typeface="David" panose="020E0502060401010101" pitchFamily="34" charset="-79"/>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760976" y="3335158"/>
                <a:ext cx="2222834" cy="523220"/>
              </a:xfrm>
              <a:prstGeom prst="rect">
                <a:avLst/>
              </a:prstGeom>
              <a:blipFill>
                <a:blip r:embed="rId5"/>
                <a:stretch>
                  <a:fillRect t="-11628" r="-5753"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008144" y="3309526"/>
                <a:ext cx="868632" cy="523220"/>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accent1">
                              <a:lumMod val="50000"/>
                            </a:schemeClr>
                          </a:solidFill>
                          <a:latin typeface="Cambria Math" panose="02040503050406030204" pitchFamily="18" charset="0"/>
                          <a:ea typeface="Cambria Math" panose="02040503050406030204" pitchFamily="18" charset="0"/>
                          <a:cs typeface="David" panose="020E0502060401010101" pitchFamily="34" charset="-79"/>
                        </a:rPr>
                        <m:t>𝑺𝒊</m:t>
                      </m:r>
                    </m:oMath>
                  </m:oMathPara>
                </a14:m>
                <a:endParaRPr lang="he-IL" sz="2800" b="1" dirty="0">
                  <a:solidFill>
                    <a:schemeClr val="accent1">
                      <a:lumMod val="50000"/>
                    </a:schemeClr>
                  </a:solidFill>
                  <a:latin typeface="David" panose="020E0502060401010101" pitchFamily="34" charset="-79"/>
                  <a:cs typeface="David" panose="020E0502060401010101" pitchFamily="34" charset="-79"/>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008144" y="3309526"/>
                <a:ext cx="868632" cy="523220"/>
              </a:xfrm>
              <a:prstGeom prst="rect">
                <a:avLst/>
              </a:prstGeom>
              <a:blipFill>
                <a:blip r:embed="rId6"/>
                <a:stretch>
                  <a:fillRect t="-12791" r="-3497" b="-313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10386B8-D022-4DBB-9A29-0FD528CD1C82}" type="slidenum">
              <a:rPr lang="he-IL" smtClean="0"/>
              <a:t>4</a:t>
            </a:fld>
            <a:endParaRPr lang="he-IL"/>
          </a:p>
        </p:txBody>
      </p:sp>
      <p:pic>
        <p:nvPicPr>
          <p:cNvPr id="12" name="Picture 11" descr="C:\Users\crystallography\Desktop\Si_Thesis1.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2800" y="3755334"/>
            <a:ext cx="3060000" cy="2412000"/>
          </a:xfrm>
          <a:prstGeom prst="rect">
            <a:avLst/>
          </a:prstGeom>
          <a:noFill/>
          <a:ln>
            <a:noFill/>
          </a:ln>
        </p:spPr>
      </p:pic>
      <p:pic>
        <p:nvPicPr>
          <p:cNvPr id="13" name="Picture 12" descr="C:\Users\crystallography\Google Drive\THESIS\VESTA images\Quartz_Thesis1.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3412" y="3755334"/>
            <a:ext cx="3060000" cy="2412000"/>
          </a:xfrm>
          <a:prstGeom prst="rect">
            <a:avLst/>
          </a:prstGeom>
          <a:noFill/>
          <a:ln>
            <a:noFill/>
          </a:ln>
        </p:spPr>
      </p:pic>
      <p:pic>
        <p:nvPicPr>
          <p:cNvPr id="17" name="Picture 16" descr="C:\Users\crystallography\Google Drive\THESIS\VESTA images\LiNbO3_Thesis1.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16287" y="3791334"/>
            <a:ext cx="3060000" cy="2412000"/>
          </a:xfrm>
          <a:prstGeom prst="rect">
            <a:avLst/>
          </a:prstGeom>
          <a:noFill/>
          <a:ln>
            <a:noFill/>
          </a:ln>
        </p:spPr>
      </p:pic>
    </p:spTree>
    <p:extLst>
      <p:ext uri="{BB962C8B-B14F-4D97-AF65-F5344CB8AC3E}">
        <p14:creationId xmlns:p14="http://schemas.microsoft.com/office/powerpoint/2010/main" val="8819295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0386B8-D022-4DBB-9A29-0FD528CD1C82}" type="slidenum">
              <a:rPr lang="he-IL" smtClean="0"/>
              <a:t>40</a:t>
            </a:fld>
            <a:endParaRPr lang="he-IL"/>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706" y="1860828"/>
            <a:ext cx="3455608" cy="3600000"/>
          </a:xfrm>
          <a:prstGeom prst="rect">
            <a:avLst/>
          </a:prstGeom>
          <a:ln w="28575">
            <a:solidFill>
              <a:srgbClr val="0070C0"/>
            </a:solidFill>
          </a:ln>
        </p:spPr>
      </p:pic>
      <p:pic>
        <p:nvPicPr>
          <p:cNvPr id="24" name="Picture 23"/>
          <p:cNvPicPr>
            <a:picLocks noChangeAspect="1"/>
          </p:cNvPicPr>
          <p:nvPr/>
        </p:nvPicPr>
        <p:blipFill rotWithShape="1">
          <a:blip r:embed="rId4"/>
          <a:srcRect l="38538" t="30158" r="27076" b="28534"/>
          <a:stretch/>
        </p:blipFill>
        <p:spPr>
          <a:xfrm>
            <a:off x="1948912" y="1854689"/>
            <a:ext cx="3749998" cy="3600000"/>
          </a:xfrm>
          <a:prstGeom prst="rect">
            <a:avLst/>
          </a:prstGeom>
          <a:ln w="19050">
            <a:solidFill>
              <a:schemeClr val="tx1"/>
            </a:solidFill>
          </a:ln>
        </p:spPr>
      </p:pic>
      <p:cxnSp>
        <p:nvCxnSpPr>
          <p:cNvPr id="25" name="Straight Arrow Connector 24"/>
          <p:cNvCxnSpPr/>
          <p:nvPr/>
        </p:nvCxnSpPr>
        <p:spPr>
          <a:xfrm rot="10800000" flipH="1" flipV="1">
            <a:off x="3365099" y="4419596"/>
            <a:ext cx="17784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3600000" flipH="1" flipV="1">
            <a:off x="2039064" y="3649823"/>
            <a:ext cx="1792800" cy="79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72765" y="519073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97677" y="2903215"/>
            <a:ext cx="1771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3600000">
            <a:off x="3806009" y="3660828"/>
            <a:ext cx="1764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4829367" y="4363030"/>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4829367" y="4363030"/>
                <a:ext cx="4850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2048584" y="2770381"/>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2</m:t>
                          </m:r>
                        </m:sub>
                      </m:sSub>
                    </m:oMath>
                  </m:oMathPara>
                </a14:m>
                <a:endParaRPr lang="en-US" sz="2800"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2048584" y="2770381"/>
                <a:ext cx="48503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1692345" y="4079555"/>
                <a:ext cx="18593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01</m:t>
                          </m:r>
                        </m:e>
                      </m:d>
                      <m:r>
                        <a:rPr lang="en-US" b="0" i="1" smtClean="0">
                          <a:latin typeface="Cambria Math" panose="02040503050406030204" pitchFamily="18" charset="0"/>
                        </a:rPr>
                        <m:t> </m:t>
                      </m:r>
                      <m:r>
                        <a:rPr lang="en-US" b="0" i="1" smtClean="0">
                          <a:latin typeface="Cambria Math" panose="02040503050406030204" pitchFamily="18" charset="0"/>
                        </a:rPr>
                        <m:t>𝑝𝑙𝑎𝑛𝑒𝑠</m:t>
                      </m:r>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1692345" y="4079555"/>
                <a:ext cx="1859348" cy="369332"/>
              </a:xfrm>
              <a:prstGeom prst="rect">
                <a:avLst/>
              </a:prstGeom>
              <a:blipFill>
                <a:blip r:embed="rId7"/>
                <a:stretch>
                  <a:fillRect b="-13115"/>
                </a:stretch>
              </a:blipFill>
            </p:spPr>
            <p:txBody>
              <a:bodyPr/>
              <a:lstStyle/>
              <a:p>
                <a:r>
                  <a:rPr lang="en-US">
                    <a:noFill/>
                  </a:rPr>
                  <a:t> </a:t>
                </a:r>
              </a:p>
            </p:txBody>
          </p:sp>
        </mc:Fallback>
      </mc:AlternateContent>
      <p:cxnSp>
        <p:nvCxnSpPr>
          <p:cNvPr id="5" name="Straight Connector 4"/>
          <p:cNvCxnSpPr/>
          <p:nvPr/>
        </p:nvCxnSpPr>
        <p:spPr>
          <a:xfrm>
            <a:off x="2083881" y="4419596"/>
            <a:ext cx="3456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2600000">
            <a:off x="1845560" y="3674833"/>
            <a:ext cx="3888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rot="1800000">
                <a:off x="1820778" y="2657191"/>
                <a:ext cx="17305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m:t>
                      </m:r>
                      <m:r>
                        <a:rPr lang="en-US" b="0" i="1" smtClean="0">
                          <a:latin typeface="Cambria Math" panose="02040503050406030204" pitchFamily="18" charset="0"/>
                        </a:rPr>
                        <m:t>𝑝𝑙𝑎𝑛𝑒𝑠</m:t>
                      </m:r>
                    </m:oMath>
                  </m:oMathPara>
                </a14:m>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rot="1800000">
                <a:off x="1820778" y="2657191"/>
                <a:ext cx="1730570" cy="369332"/>
              </a:xfrm>
              <a:prstGeom prst="rect">
                <a:avLst/>
              </a:prstGeom>
              <a:blipFill>
                <a:blip r:embed="rId8"/>
                <a:stretch>
                  <a:fillRect/>
                </a:stretch>
              </a:blipFill>
            </p:spPr>
            <p:txBody>
              <a:bodyPr/>
              <a:lstStyle/>
              <a:p>
                <a:r>
                  <a:rPr lang="en-US">
                    <a:noFill/>
                  </a:rPr>
                  <a:t> </a:t>
                </a:r>
              </a:p>
            </p:txBody>
          </p:sp>
        </mc:Fallback>
      </mc:AlternateContent>
      <p:sp>
        <p:nvSpPr>
          <p:cNvPr id="6" name="TextBox 5"/>
          <p:cNvSpPr txBox="1"/>
          <p:nvPr/>
        </p:nvSpPr>
        <p:spPr>
          <a:xfrm>
            <a:off x="1290560" y="937590"/>
            <a:ext cx="10340073" cy="584775"/>
          </a:xfrm>
          <a:prstGeom prst="rect">
            <a:avLst/>
          </a:prstGeom>
          <a:noFill/>
        </p:spPr>
        <p:txBody>
          <a:bodyPr wrap="square" rtlCol="0">
            <a:spAutoFit/>
          </a:bodyPr>
          <a:lstStyle/>
          <a:p>
            <a:r>
              <a:rPr lang="en-US" sz="3200" dirty="0" smtClean="0">
                <a:solidFill>
                  <a:srgbClr val="D48C0A"/>
                </a:solidFill>
                <a:latin typeface="David" panose="020E0502060401010101" pitchFamily="34" charset="-79"/>
                <a:cs typeface="David" panose="020E0502060401010101" pitchFamily="34" charset="-79"/>
              </a:rPr>
              <a:t>Scanning all possible planes – plotting CA vs lattice planes </a:t>
            </a:r>
            <a:endParaRPr lang="en-US" sz="3200" dirty="0">
              <a:solidFill>
                <a:srgbClr val="D48C0A"/>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918045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0386B8-D022-4DBB-9A29-0FD528CD1C82}" type="slidenum">
              <a:rPr lang="he-IL" smtClean="0"/>
              <a:t>41</a:t>
            </a:fld>
            <a:endParaRPr lang="he-IL"/>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706" y="1860828"/>
            <a:ext cx="3455608" cy="3600000"/>
          </a:xfrm>
          <a:prstGeom prst="rect">
            <a:avLst/>
          </a:prstGeom>
          <a:ln w="28575">
            <a:solidFill>
              <a:srgbClr val="0070C0"/>
            </a:solidFill>
          </a:ln>
        </p:spPr>
      </p:pic>
      <p:pic>
        <p:nvPicPr>
          <p:cNvPr id="24" name="Picture 23"/>
          <p:cNvPicPr>
            <a:picLocks noChangeAspect="1"/>
          </p:cNvPicPr>
          <p:nvPr/>
        </p:nvPicPr>
        <p:blipFill rotWithShape="1">
          <a:blip r:embed="rId4"/>
          <a:srcRect l="38538" t="30158" r="27076" b="28534"/>
          <a:stretch/>
        </p:blipFill>
        <p:spPr>
          <a:xfrm>
            <a:off x="1948912" y="1854689"/>
            <a:ext cx="3749998" cy="3600000"/>
          </a:xfrm>
          <a:prstGeom prst="rect">
            <a:avLst/>
          </a:prstGeom>
          <a:ln w="19050">
            <a:solidFill>
              <a:schemeClr val="tx1"/>
            </a:solidFill>
          </a:ln>
        </p:spPr>
      </p:pic>
      <p:cxnSp>
        <p:nvCxnSpPr>
          <p:cNvPr id="25" name="Straight Arrow Connector 24"/>
          <p:cNvCxnSpPr/>
          <p:nvPr/>
        </p:nvCxnSpPr>
        <p:spPr>
          <a:xfrm rot="10800000" flipH="1" flipV="1">
            <a:off x="3365099" y="4419596"/>
            <a:ext cx="17784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3600000" flipH="1" flipV="1">
            <a:off x="2039064" y="3649823"/>
            <a:ext cx="1792800" cy="79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72765" y="519073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97677" y="2903215"/>
            <a:ext cx="1771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3600000">
            <a:off x="3806009" y="3660828"/>
            <a:ext cx="1764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4829367" y="4363030"/>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1</m:t>
                          </m:r>
                        </m:sub>
                      </m:sSub>
                    </m:oMath>
                  </m:oMathPara>
                </a14:m>
                <a:endParaRPr lang="en-US" sz="2800"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4829367" y="4363030"/>
                <a:ext cx="4850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2048584" y="2770381"/>
                <a:ext cx="4850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𝑎</m:t>
                          </m:r>
                        </m:e>
                        <m:sub>
                          <m:r>
                            <a:rPr lang="en-US" sz="2800" b="0" i="1" smtClean="0">
                              <a:solidFill>
                                <a:srgbClr val="FF0000"/>
                              </a:solidFill>
                              <a:latin typeface="Cambria Math" panose="02040503050406030204" pitchFamily="18" charset="0"/>
                            </a:rPr>
                            <m:t>2</m:t>
                          </m:r>
                        </m:sub>
                      </m:sSub>
                    </m:oMath>
                  </m:oMathPara>
                </a14:m>
                <a:endParaRPr lang="en-US" sz="2800"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2048584" y="2770381"/>
                <a:ext cx="48503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1692345" y="4079555"/>
                <a:ext cx="18593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01</m:t>
                          </m:r>
                        </m:e>
                      </m:d>
                      <m:r>
                        <a:rPr lang="en-US" b="0" i="1" smtClean="0">
                          <a:latin typeface="Cambria Math" panose="02040503050406030204" pitchFamily="18" charset="0"/>
                        </a:rPr>
                        <m:t> </m:t>
                      </m:r>
                      <m:r>
                        <a:rPr lang="en-US" b="0" i="1" smtClean="0">
                          <a:latin typeface="Cambria Math" panose="02040503050406030204" pitchFamily="18" charset="0"/>
                        </a:rPr>
                        <m:t>𝑝𝑙𝑎𝑛𝑒𝑠</m:t>
                      </m:r>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1692345" y="4079555"/>
                <a:ext cx="1859348" cy="369332"/>
              </a:xfrm>
              <a:prstGeom prst="rect">
                <a:avLst/>
              </a:prstGeom>
              <a:blipFill>
                <a:blip r:embed="rId7"/>
                <a:stretch>
                  <a:fillRect b="-13115"/>
                </a:stretch>
              </a:blipFill>
            </p:spPr>
            <p:txBody>
              <a:bodyPr/>
              <a:lstStyle/>
              <a:p>
                <a:r>
                  <a:rPr lang="en-US">
                    <a:noFill/>
                  </a:rPr>
                  <a:t> </a:t>
                </a:r>
              </a:p>
            </p:txBody>
          </p:sp>
        </mc:Fallback>
      </mc:AlternateContent>
      <p:cxnSp>
        <p:nvCxnSpPr>
          <p:cNvPr id="5" name="Straight Connector 4"/>
          <p:cNvCxnSpPr/>
          <p:nvPr/>
        </p:nvCxnSpPr>
        <p:spPr>
          <a:xfrm>
            <a:off x="2083881" y="4419596"/>
            <a:ext cx="3456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2600000">
            <a:off x="1972172" y="3224657"/>
            <a:ext cx="3888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rot="1800000">
                <a:off x="1941026" y="2192953"/>
                <a:ext cx="17305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m:t>
                      </m:r>
                      <m:r>
                        <a:rPr lang="en-US" b="0" i="1" smtClean="0">
                          <a:latin typeface="Cambria Math" panose="02040503050406030204" pitchFamily="18" charset="0"/>
                        </a:rPr>
                        <m:t>𝑝𝑙𝑎𝑛𝑒𝑠</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rot="1800000">
                <a:off x="1941026" y="2192953"/>
                <a:ext cx="1730570" cy="369332"/>
              </a:xfrm>
              <a:prstGeom prst="rect">
                <a:avLst/>
              </a:prstGeom>
              <a:blipFill>
                <a:blip r:embed="rId8"/>
                <a:stretch>
                  <a:fillRect/>
                </a:stretch>
              </a:blipFill>
            </p:spPr>
            <p:txBody>
              <a:bodyPr/>
              <a:lstStyle/>
              <a:p>
                <a:r>
                  <a:rPr lang="en-US">
                    <a:noFill/>
                  </a:rPr>
                  <a:t> </a:t>
                </a:r>
              </a:p>
            </p:txBody>
          </p:sp>
        </mc:Fallback>
      </mc:AlternateContent>
      <p:sp>
        <p:nvSpPr>
          <p:cNvPr id="6" name="TextBox 5"/>
          <p:cNvSpPr txBox="1"/>
          <p:nvPr/>
        </p:nvSpPr>
        <p:spPr>
          <a:xfrm>
            <a:off x="1290560" y="937590"/>
            <a:ext cx="10340073" cy="584775"/>
          </a:xfrm>
          <a:prstGeom prst="rect">
            <a:avLst/>
          </a:prstGeom>
          <a:noFill/>
        </p:spPr>
        <p:txBody>
          <a:bodyPr wrap="square" rtlCol="0">
            <a:spAutoFit/>
          </a:bodyPr>
          <a:lstStyle/>
          <a:p>
            <a:r>
              <a:rPr lang="en-US" sz="3200" u="sng" dirty="0" smtClean="0">
                <a:solidFill>
                  <a:srgbClr val="C49500"/>
                </a:solidFill>
                <a:latin typeface="David" panose="020E0502060401010101" pitchFamily="34" charset="-79"/>
                <a:cs typeface="David" panose="020E0502060401010101" pitchFamily="34" charset="-79"/>
              </a:rPr>
              <a:t>Scanning all possible planes – plotting CA vs lattice planes </a:t>
            </a:r>
            <a:endParaRPr lang="en-US" sz="3200" u="sng" dirty="0">
              <a:solidFill>
                <a:srgbClr val="C49500"/>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3668268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932" y="609600"/>
            <a:ext cx="9875520" cy="1356360"/>
          </a:xfrm>
        </p:spPr>
        <p:txBody>
          <a:bodyPr>
            <a:normAutofit/>
          </a:bodyPr>
          <a:lstStyle/>
          <a:p>
            <a:pPr rtl="0"/>
            <a:r>
              <a:rPr lang="en-US" sz="5400" b="1" u="sng" dirty="0" smtClean="0">
                <a:solidFill>
                  <a:srgbClr val="002060"/>
                </a:solidFill>
                <a:latin typeface="David" panose="020E0502060401010101" pitchFamily="34" charset="-79"/>
                <a:cs typeface="David" panose="020E0502060401010101" pitchFamily="34" charset="-79"/>
              </a:rPr>
              <a:t>Outline</a:t>
            </a:r>
            <a:endParaRPr lang="en-US" sz="5400" b="1" u="sng" dirty="0">
              <a:solidFill>
                <a:srgbClr val="002060"/>
              </a:solidFill>
              <a:latin typeface="David" panose="020E0502060401010101" pitchFamily="34" charset="-79"/>
              <a:cs typeface="David" panose="020E0502060401010101" pitchFamily="34" charset="-79"/>
            </a:endParaRPr>
          </a:p>
        </p:txBody>
      </p:sp>
      <p:sp>
        <p:nvSpPr>
          <p:cNvPr id="29" name="Rounded Rectangle 28"/>
          <p:cNvSpPr/>
          <p:nvPr/>
        </p:nvSpPr>
        <p:spPr>
          <a:xfrm>
            <a:off x="3055649" y="3521275"/>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Model</a:t>
            </a:r>
            <a:endParaRPr lang="en-US" sz="2800" dirty="0">
              <a:solidFill>
                <a:srgbClr val="002060"/>
              </a:solidFill>
              <a:latin typeface="David" panose="020E0502060401010101" pitchFamily="34" charset="-79"/>
              <a:cs typeface="David" panose="020E0502060401010101" pitchFamily="34" charset="-79"/>
            </a:endParaRPr>
          </a:p>
        </p:txBody>
      </p:sp>
      <p:sp>
        <p:nvSpPr>
          <p:cNvPr id="30" name="Rounded Rectangle 29"/>
          <p:cNvSpPr/>
          <p:nvPr/>
        </p:nvSpPr>
        <p:spPr>
          <a:xfrm>
            <a:off x="2370885" y="2636946"/>
            <a:ext cx="2270386"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Aim of Work</a:t>
            </a:r>
            <a:endParaRPr lang="en-US" sz="2800" dirty="0">
              <a:solidFill>
                <a:srgbClr val="002060"/>
              </a:solidFill>
              <a:latin typeface="David" panose="020E0502060401010101" pitchFamily="34" charset="-79"/>
              <a:cs typeface="David" panose="020E0502060401010101" pitchFamily="34" charset="-79"/>
            </a:endParaRPr>
          </a:p>
        </p:txBody>
      </p:sp>
      <p:sp>
        <p:nvSpPr>
          <p:cNvPr id="31" name="Rounded Rectangle 30"/>
          <p:cNvSpPr/>
          <p:nvPr/>
        </p:nvSpPr>
        <p:spPr>
          <a:xfrm>
            <a:off x="3639614" y="4378538"/>
            <a:ext cx="2194561" cy="672737"/>
          </a:xfrm>
          <a:prstGeom prst="roundRect">
            <a:avLst/>
          </a:prstGeom>
          <a:solidFill>
            <a:srgbClr val="FFC00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2060"/>
                </a:solidFill>
                <a:latin typeface="David" panose="020E0502060401010101" pitchFamily="34" charset="-79"/>
                <a:cs typeface="David" panose="020E0502060401010101" pitchFamily="34" charset="-79"/>
              </a:rPr>
              <a:t>Results</a:t>
            </a:r>
            <a:endParaRPr lang="en-US" sz="2800" b="1" dirty="0">
              <a:solidFill>
                <a:srgbClr val="002060"/>
              </a:solidFill>
              <a:latin typeface="David" panose="020E0502060401010101" pitchFamily="34" charset="-79"/>
              <a:cs typeface="David" panose="020E0502060401010101" pitchFamily="34" charset="-79"/>
            </a:endParaRPr>
          </a:p>
        </p:txBody>
      </p:sp>
      <p:sp>
        <p:nvSpPr>
          <p:cNvPr id="32" name="Rounded Rectangle 31"/>
          <p:cNvSpPr/>
          <p:nvPr/>
        </p:nvSpPr>
        <p:spPr>
          <a:xfrm>
            <a:off x="4354164" y="5253190"/>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Conclusions</a:t>
            </a:r>
            <a:endParaRPr lang="en-US" sz="2800" dirty="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42</a:t>
            </a:fld>
            <a:endParaRPr lang="he-IL"/>
          </a:p>
        </p:txBody>
      </p:sp>
      <p:sp>
        <p:nvSpPr>
          <p:cNvPr id="9" name="Rounded Rectangle 8"/>
          <p:cNvSpPr/>
          <p:nvPr/>
        </p:nvSpPr>
        <p:spPr>
          <a:xfrm>
            <a:off x="1769422" y="1765828"/>
            <a:ext cx="2231682"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Introduction</a:t>
            </a:r>
            <a:endParaRPr lang="en-US" sz="2800" dirty="0">
              <a:solidFill>
                <a:srgbClr val="002060"/>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8283733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10386B8-D022-4DBB-9A29-0FD528CD1C82}" type="slidenum">
              <a:rPr lang="he-IL" smtClean="0"/>
              <a:t>43</a:t>
            </a:fld>
            <a:endParaRPr lang="he-IL"/>
          </a:p>
        </p:txBody>
      </p:sp>
      <mc:AlternateContent xmlns:mc="http://schemas.openxmlformats.org/markup-compatibility/2006" xmlns:a14="http://schemas.microsoft.com/office/drawing/2010/main">
        <mc:Choice Requires="a14">
          <p:sp>
            <p:nvSpPr>
              <p:cNvPr id="10" name="TextBox 9"/>
              <p:cNvSpPr txBox="1"/>
              <p:nvPr/>
            </p:nvSpPr>
            <p:spPr>
              <a:xfrm>
                <a:off x="5762816" y="1843453"/>
                <a:ext cx="3020701" cy="3387017"/>
              </a:xfrm>
              <a:prstGeom prst="rect">
                <a:avLst/>
              </a:prstGeom>
              <a:noFill/>
            </p:spPr>
            <p:txBody>
              <a:bodyPr wrap="square" rtlCol="1">
                <a:spAutoFit/>
              </a:bodyPr>
              <a:lstStyle/>
              <a:p>
                <a:r>
                  <a:rPr lang="en-US" sz="2400" u="sng" dirty="0" smtClean="0">
                    <a:solidFill>
                      <a:srgbClr val="0070C0"/>
                    </a:solidFill>
                    <a:latin typeface="Times New Roman" panose="02020603050405020304" pitchFamily="18" charset="0"/>
                    <a:cs typeface="Times New Roman" panose="02020603050405020304" pitchFamily="18" charset="0"/>
                  </a:rPr>
                  <a:t>Crystal system</a:t>
                </a:r>
                <a:r>
                  <a:rPr lang="en-US" sz="2400" dirty="0" smtClean="0">
                    <a:solidFill>
                      <a:srgbClr val="0070C0"/>
                    </a:solidFill>
                    <a:latin typeface="Times New Roman" panose="02020603050405020304" pitchFamily="18" charset="0"/>
                    <a:cs typeface="Times New Roman" panose="02020603050405020304" pitchFamily="18" charset="0"/>
                  </a:rPr>
                  <a:t>: </a:t>
                </a:r>
              </a:p>
              <a:p>
                <a:r>
                  <a:rPr lang="en-US" sz="2400" dirty="0" smtClean="0">
                    <a:solidFill>
                      <a:srgbClr val="002060"/>
                    </a:solidFill>
                    <a:latin typeface="Times New Roman" panose="02020603050405020304" pitchFamily="18" charset="0"/>
                    <a:cs typeface="Times New Roman" panose="02020603050405020304" pitchFamily="18" charset="0"/>
                  </a:rPr>
                  <a:t>Cubic</a:t>
                </a:r>
              </a:p>
              <a:p>
                <a:r>
                  <a:rPr lang="en-US" sz="2400" u="sng" dirty="0" smtClean="0">
                    <a:solidFill>
                      <a:srgbClr val="0070C0"/>
                    </a:solidFill>
                    <a:latin typeface="Times New Roman" panose="02020603050405020304" pitchFamily="18" charset="0"/>
                    <a:cs typeface="Times New Roman" panose="02020603050405020304" pitchFamily="18" charset="0"/>
                  </a:rPr>
                  <a:t>Lattice parameters</a:t>
                </a:r>
                <a:r>
                  <a:rPr lang="en-US" sz="2400" dirty="0" smtClean="0">
                    <a:solidFill>
                      <a:srgbClr val="0070C0"/>
                    </a:solidFill>
                    <a:latin typeface="Times New Roman" panose="02020603050405020304" pitchFamily="18" charset="0"/>
                    <a:cs typeface="Times New Roman" panose="02020603050405020304" pitchFamily="18" charset="0"/>
                  </a:rPr>
                  <a:t>: </a:t>
                </a:r>
              </a:p>
              <a:p>
                <a:pPr/>
                <a14:m>
                  <m:oMathPara xmlns:m="http://schemas.openxmlformats.org/officeDocument/2006/math">
                    <m:oMathParaPr>
                      <m:jc m:val="left"/>
                    </m:oMathParaPr>
                    <m:oMath xmlns:m="http://schemas.openxmlformats.org/officeDocument/2006/math">
                      <m:sSub>
                        <m:sSubPr>
                          <m:ctrlPr>
                            <a:rPr lang="en-US" sz="2000" i="1" smtClean="0">
                              <a:solidFill>
                                <a:srgbClr val="002060"/>
                              </a:solidFill>
                              <a:latin typeface="Cambria Math" panose="02040503050406030204" pitchFamily="18" charset="0"/>
                            </a:rPr>
                          </m:ctrlPr>
                        </m:sSubPr>
                        <m:e>
                          <m:r>
                            <a:rPr lang="en-US" sz="2000" i="1">
                              <a:solidFill>
                                <a:srgbClr val="002060"/>
                              </a:solidFill>
                              <a:latin typeface="Cambria Math" panose="02040503050406030204" pitchFamily="18" charset="0"/>
                            </a:rPr>
                            <m:t>𝑎</m:t>
                          </m:r>
                        </m:e>
                        <m:sub>
                          <m:r>
                            <a:rPr lang="en-US" sz="2000" i="1">
                              <a:solidFill>
                                <a:srgbClr val="002060"/>
                              </a:solidFill>
                              <a:latin typeface="Cambria Math" panose="02040503050406030204" pitchFamily="18" charset="0"/>
                            </a:rPr>
                            <m:t>1</m:t>
                          </m:r>
                        </m:sub>
                      </m:sSub>
                      <m:r>
                        <a:rPr lang="en-US" sz="2000" i="1">
                          <a:solidFill>
                            <a:srgbClr val="002060"/>
                          </a:solidFill>
                          <a:latin typeface="Cambria Math" panose="02040503050406030204" pitchFamily="18" charset="0"/>
                        </a:rPr>
                        <m:t>=</m:t>
                      </m:r>
                      <m:sSub>
                        <m:sSubPr>
                          <m:ctrlPr>
                            <a:rPr lang="en-US" sz="2000" i="1">
                              <a:solidFill>
                                <a:srgbClr val="002060"/>
                              </a:solidFill>
                              <a:latin typeface="Cambria Math" panose="02040503050406030204" pitchFamily="18" charset="0"/>
                            </a:rPr>
                          </m:ctrlPr>
                        </m:sSubPr>
                        <m:e>
                          <m:r>
                            <a:rPr lang="en-US" sz="2000" i="1">
                              <a:solidFill>
                                <a:srgbClr val="002060"/>
                              </a:solidFill>
                              <a:latin typeface="Cambria Math" panose="02040503050406030204" pitchFamily="18" charset="0"/>
                            </a:rPr>
                            <m:t>𝑎</m:t>
                          </m:r>
                        </m:e>
                        <m:sub>
                          <m:r>
                            <a:rPr lang="en-US" sz="2000" i="1">
                              <a:solidFill>
                                <a:srgbClr val="002060"/>
                              </a:solidFill>
                              <a:latin typeface="Cambria Math" panose="02040503050406030204" pitchFamily="18" charset="0"/>
                            </a:rPr>
                            <m:t>2</m:t>
                          </m:r>
                        </m:sub>
                      </m:sSub>
                      <m:r>
                        <a:rPr lang="en-US" sz="2000" i="1">
                          <a:solidFill>
                            <a:srgbClr val="002060"/>
                          </a:solidFill>
                          <a:latin typeface="Cambria Math" panose="02040503050406030204" pitchFamily="18" charset="0"/>
                        </a:rPr>
                        <m:t>=</m:t>
                      </m:r>
                      <m:sSub>
                        <m:sSubPr>
                          <m:ctrlPr>
                            <a:rPr lang="en-US" sz="2000" i="1">
                              <a:solidFill>
                                <a:srgbClr val="002060"/>
                              </a:solidFill>
                              <a:latin typeface="Cambria Math" panose="02040503050406030204" pitchFamily="18" charset="0"/>
                            </a:rPr>
                          </m:ctrlPr>
                        </m:sSubPr>
                        <m:e>
                          <m:r>
                            <a:rPr lang="en-US" sz="2000" i="1">
                              <a:solidFill>
                                <a:srgbClr val="002060"/>
                              </a:solidFill>
                              <a:latin typeface="Cambria Math" panose="02040503050406030204" pitchFamily="18" charset="0"/>
                            </a:rPr>
                            <m:t>𝑎</m:t>
                          </m:r>
                        </m:e>
                        <m:sub>
                          <m:r>
                            <a:rPr lang="en-US" sz="2000" i="1">
                              <a:solidFill>
                                <a:srgbClr val="002060"/>
                              </a:solidFill>
                              <a:latin typeface="Cambria Math" panose="02040503050406030204" pitchFamily="18" charset="0"/>
                            </a:rPr>
                            <m:t>3</m:t>
                          </m:r>
                        </m:sub>
                      </m:sSub>
                      <m:r>
                        <a:rPr lang="en-US" sz="2000" i="1">
                          <a:solidFill>
                            <a:srgbClr val="002060"/>
                          </a:solidFill>
                          <a:latin typeface="Cambria Math" panose="02040503050406030204" pitchFamily="18" charset="0"/>
                        </a:rPr>
                        <m:t>=</m:t>
                      </m:r>
                      <m:r>
                        <a:rPr lang="en-US" sz="2000" i="1">
                          <a:solidFill>
                            <a:srgbClr val="002060"/>
                          </a:solidFill>
                          <a:latin typeface="Cambria Math" panose="02040503050406030204" pitchFamily="18" charset="0"/>
                        </a:rPr>
                        <m:t>5</m:t>
                      </m:r>
                      <m:r>
                        <a:rPr lang="en-US" sz="2000" i="1">
                          <a:solidFill>
                            <a:srgbClr val="002060"/>
                          </a:solidFill>
                          <a:latin typeface="Cambria Math" panose="02040503050406030204" pitchFamily="18" charset="0"/>
                        </a:rPr>
                        <m:t>.</m:t>
                      </m:r>
                      <m:r>
                        <a:rPr lang="en-US" sz="2000" i="1">
                          <a:solidFill>
                            <a:srgbClr val="002060"/>
                          </a:solidFill>
                          <a:latin typeface="Cambria Math" panose="02040503050406030204" pitchFamily="18" charset="0"/>
                        </a:rPr>
                        <m:t>43</m:t>
                      </m:r>
                      <m:r>
                        <a:rPr lang="en-US" sz="2000" i="1">
                          <a:solidFill>
                            <a:srgbClr val="002060"/>
                          </a:solidFill>
                          <a:latin typeface="Cambria Math" panose="02040503050406030204" pitchFamily="18" charset="0"/>
                        </a:rPr>
                        <m:t>Å</m:t>
                      </m:r>
                    </m:oMath>
                  </m:oMathPara>
                </a14:m>
                <a:endParaRPr lang="en-US" sz="2000" dirty="0" smtClean="0">
                  <a:solidFill>
                    <a:srgbClr val="002060"/>
                  </a:solidFill>
                </a:endParaRPr>
              </a:p>
              <a:p>
                <a:pPr/>
                <a14:m>
                  <m:oMathPara xmlns:m="http://schemas.openxmlformats.org/officeDocument/2006/math">
                    <m:oMathParaPr>
                      <m:jc m:val="left"/>
                    </m:oMathParaPr>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n-US" sz="2000" i="1">
                              <a:solidFill>
                                <a:srgbClr val="002060"/>
                              </a:solidFill>
                              <a:latin typeface="Cambria Math" panose="02040503050406030204" pitchFamily="18" charset="0"/>
                            </a:rPr>
                            <m:t>𝛼</m:t>
                          </m:r>
                        </m:e>
                        <m:sub>
                          <m:r>
                            <a:rPr lang="en-US" sz="2000" b="0" i="1" smtClean="0">
                              <a:solidFill>
                                <a:srgbClr val="002060"/>
                              </a:solidFill>
                              <a:latin typeface="Cambria Math" panose="02040503050406030204" pitchFamily="18" charset="0"/>
                            </a:rPr>
                            <m:t>1</m:t>
                          </m:r>
                        </m:sub>
                      </m:sSub>
                      <m:r>
                        <a:rPr lang="en-US" sz="2000" i="1">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ea typeface="Cambria Math" panose="02040503050406030204" pitchFamily="18" charset="0"/>
                            </a:rPr>
                          </m:ctrlPr>
                        </m:sSubPr>
                        <m:e>
                          <m:r>
                            <a:rPr lang="en-US" sz="2000" i="1" smtClean="0">
                              <a:solidFill>
                                <a:srgbClr val="002060"/>
                              </a:solidFill>
                              <a:latin typeface="Cambria Math" panose="02040503050406030204" pitchFamily="18" charset="0"/>
                              <a:ea typeface="Cambria Math" panose="02040503050406030204" pitchFamily="18" charset="0"/>
                            </a:rPr>
                            <m:t>𝛼</m:t>
                          </m:r>
                        </m:e>
                        <m:sub>
                          <m:r>
                            <a:rPr lang="en-US" sz="2000" b="0" i="1" smtClean="0">
                              <a:solidFill>
                                <a:srgbClr val="002060"/>
                              </a:solidFill>
                              <a:latin typeface="Cambria Math" panose="02040503050406030204" pitchFamily="18" charset="0"/>
                              <a:ea typeface="Cambria Math" panose="02040503050406030204" pitchFamily="18" charset="0"/>
                            </a:rPr>
                            <m:t>2</m:t>
                          </m:r>
                        </m:sub>
                      </m:sSub>
                      <m:r>
                        <a:rPr lang="en-US" sz="2000" i="1">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ea typeface="Cambria Math" panose="02040503050406030204" pitchFamily="18" charset="0"/>
                            </a:rPr>
                          </m:ctrlPr>
                        </m:sSubPr>
                        <m:e>
                          <m:r>
                            <a:rPr lang="en-US" sz="2000" i="1" smtClean="0">
                              <a:solidFill>
                                <a:srgbClr val="002060"/>
                              </a:solidFill>
                              <a:latin typeface="Cambria Math" panose="02040503050406030204" pitchFamily="18" charset="0"/>
                              <a:ea typeface="Cambria Math" panose="02040503050406030204" pitchFamily="18" charset="0"/>
                            </a:rPr>
                            <m:t>𝛼</m:t>
                          </m:r>
                        </m:e>
                        <m:sub>
                          <m:r>
                            <a:rPr lang="en-US" sz="2000" b="0" i="1" smtClean="0">
                              <a:solidFill>
                                <a:srgbClr val="002060"/>
                              </a:solidFill>
                              <a:latin typeface="Cambria Math" panose="02040503050406030204" pitchFamily="18" charset="0"/>
                              <a:ea typeface="Cambria Math" panose="02040503050406030204" pitchFamily="18" charset="0"/>
                            </a:rPr>
                            <m:t>3</m:t>
                          </m:r>
                        </m:sub>
                      </m:sSub>
                      <m:r>
                        <a:rPr lang="en-US" sz="2000" i="1">
                          <a:solidFill>
                            <a:srgbClr val="002060"/>
                          </a:solidFill>
                          <a:latin typeface="Cambria Math" panose="02040503050406030204" pitchFamily="18" charset="0"/>
                        </a:rPr>
                        <m:t>=</m:t>
                      </m:r>
                      <m:sSup>
                        <m:sSupPr>
                          <m:ctrlPr>
                            <a:rPr lang="en-US" sz="2000" i="1">
                              <a:solidFill>
                                <a:srgbClr val="002060"/>
                              </a:solidFill>
                              <a:latin typeface="Cambria Math" panose="02040503050406030204" pitchFamily="18" charset="0"/>
                            </a:rPr>
                          </m:ctrlPr>
                        </m:sSupPr>
                        <m:e>
                          <m:r>
                            <a:rPr lang="en-US" sz="2000" i="1">
                              <a:solidFill>
                                <a:srgbClr val="002060"/>
                              </a:solidFill>
                              <a:latin typeface="Cambria Math" panose="02040503050406030204" pitchFamily="18" charset="0"/>
                            </a:rPr>
                            <m:t>90</m:t>
                          </m:r>
                        </m:e>
                        <m:sup>
                          <m:r>
                            <a:rPr lang="en-US" sz="2000" i="1">
                              <a:solidFill>
                                <a:srgbClr val="002060"/>
                              </a:solidFill>
                              <a:latin typeface="Cambria Math" panose="02040503050406030204" pitchFamily="18" charset="0"/>
                            </a:rPr>
                            <m:t>0</m:t>
                          </m:r>
                        </m:sup>
                      </m:sSup>
                    </m:oMath>
                  </m:oMathPara>
                </a14:m>
                <a:endParaRPr lang="en-US" sz="2000" dirty="0"/>
              </a:p>
              <a:p>
                <a:pPr>
                  <a:spcAft>
                    <a:spcPts val="600"/>
                  </a:spcAft>
                </a:pPr>
                <a:r>
                  <a:rPr lang="en-US" sz="2400" u="sng" dirty="0" smtClean="0">
                    <a:solidFill>
                      <a:srgbClr val="0070C0"/>
                    </a:solidFill>
                    <a:latin typeface="Times New Roman" panose="02020603050405020304" pitchFamily="18" charset="0"/>
                    <a:cs typeface="Times New Roman" panose="02020603050405020304" pitchFamily="18" charset="0"/>
                  </a:rPr>
                  <a:t>Space group</a:t>
                </a:r>
                <a:r>
                  <a:rPr lang="en-US" sz="2400" dirty="0" smtClean="0">
                    <a:solidFill>
                      <a:srgbClr val="0070C0"/>
                    </a:solidFill>
                    <a:latin typeface="Times New Roman" panose="02020603050405020304" pitchFamily="18" charset="0"/>
                    <a:cs typeface="Times New Roman" panose="02020603050405020304" pitchFamily="18" charset="0"/>
                  </a:rPr>
                  <a:t>:  </a:t>
                </a:r>
              </a:p>
              <a:p>
                <a14:m>
                  <m:oMath xmlns:m="http://schemas.openxmlformats.org/officeDocument/2006/math">
                    <m:r>
                      <a:rPr lang="en-US" sz="2400" b="0" i="1" smtClean="0">
                        <a:solidFill>
                          <a:srgbClr val="002060"/>
                        </a:solidFill>
                        <a:latin typeface="Cambria Math" panose="02040503050406030204" pitchFamily="18" charset="0"/>
                      </a:rPr>
                      <m:t>𝐹𝑑</m:t>
                    </m:r>
                    <m:acc>
                      <m:accPr>
                        <m:chr m:val="̅"/>
                        <m:ctrlPr>
                          <a:rPr lang="en-US" sz="2400" i="1">
                            <a:solidFill>
                              <a:srgbClr val="002060"/>
                            </a:solidFill>
                            <a:latin typeface="Cambria Math" panose="02040503050406030204" pitchFamily="18" charset="0"/>
                          </a:rPr>
                        </m:ctrlPr>
                      </m:accPr>
                      <m:e>
                        <m:r>
                          <a:rPr lang="en-US" sz="2400" i="1">
                            <a:solidFill>
                              <a:srgbClr val="002060"/>
                            </a:solidFill>
                            <a:latin typeface="Cambria Math" panose="02040503050406030204" pitchFamily="18" charset="0"/>
                          </a:rPr>
                          <m:t>3</m:t>
                        </m:r>
                      </m:e>
                    </m:acc>
                    <m:r>
                      <a:rPr lang="en-US" sz="2400" i="1">
                        <a:solidFill>
                          <a:srgbClr val="002060"/>
                        </a:solidFill>
                        <a:latin typeface="Cambria Math" panose="02040503050406030204" pitchFamily="18" charset="0"/>
                      </a:rPr>
                      <m:t>𝑚</m:t>
                    </m:r>
                  </m:oMath>
                </a14:m>
                <a:r>
                  <a:rPr lang="en-US" sz="2400" dirty="0" smtClean="0">
                    <a:solidFill>
                      <a:srgbClr val="002060"/>
                    </a:solidFill>
                    <a:latin typeface="Times New Roman" panose="02020603050405020304" pitchFamily="18" charset="0"/>
                    <a:cs typeface="Times New Roman" panose="02020603050405020304" pitchFamily="18" charset="0"/>
                  </a:rPr>
                  <a:t> (225)</a:t>
                </a:r>
                <a:endParaRPr lang="en-US" sz="2400" u="sng" dirty="0" smtClean="0">
                  <a:solidFill>
                    <a:srgbClr val="002060"/>
                  </a:solidFill>
                  <a:latin typeface="Times New Roman" panose="02020603050405020304" pitchFamily="18" charset="0"/>
                  <a:cs typeface="Times New Roman" panose="02020603050405020304" pitchFamily="18" charset="0"/>
                </a:endParaRPr>
              </a:p>
              <a:p>
                <a:r>
                  <a:rPr lang="en-US" sz="2400" u="sng" dirty="0" smtClean="0">
                    <a:solidFill>
                      <a:srgbClr val="0070C0"/>
                    </a:solidFill>
                    <a:latin typeface="Times New Roman" panose="02020603050405020304" pitchFamily="18" charset="0"/>
                    <a:cs typeface="Times New Roman" panose="02020603050405020304" pitchFamily="18" charset="0"/>
                  </a:rPr>
                  <a:t>Point group</a:t>
                </a:r>
                <a:r>
                  <a:rPr lang="en-US" sz="2400" dirty="0" smtClean="0">
                    <a:solidFill>
                      <a:srgbClr val="0070C0"/>
                    </a:solidFill>
                    <a:latin typeface="Times New Roman" panose="02020603050405020304" pitchFamily="18" charset="0"/>
                    <a:cs typeface="Times New Roman" panose="02020603050405020304" pitchFamily="18" charset="0"/>
                  </a:rPr>
                  <a:t>: </a:t>
                </a:r>
              </a:p>
              <a:p>
                <a:pPr/>
                <a14:m>
                  <m:oMathPara xmlns:m="http://schemas.openxmlformats.org/officeDocument/2006/math">
                    <m:oMathParaPr>
                      <m:jc m:val="left"/>
                    </m:oMathParaPr>
                    <m:oMath xmlns:m="http://schemas.openxmlformats.org/officeDocument/2006/math">
                      <m:r>
                        <a:rPr lang="en-US" sz="2400" b="0" i="1" smtClean="0">
                          <a:solidFill>
                            <a:srgbClr val="002060"/>
                          </a:solidFill>
                          <a:latin typeface="Cambria Math" panose="02040503050406030204" pitchFamily="18" charset="0"/>
                        </a:rPr>
                        <m:t>𝑚</m:t>
                      </m:r>
                      <m:acc>
                        <m:accPr>
                          <m:chr m:val="̅"/>
                          <m:ctrlPr>
                            <a:rPr lang="en-US" sz="2400" b="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3</m:t>
                          </m:r>
                        </m:e>
                      </m:acc>
                      <m:r>
                        <a:rPr lang="en-US" sz="2400" b="0" i="1" smtClean="0">
                          <a:solidFill>
                            <a:srgbClr val="002060"/>
                          </a:solidFill>
                          <a:latin typeface="Cambria Math" panose="02040503050406030204" pitchFamily="18" charset="0"/>
                        </a:rPr>
                        <m:t>𝑚</m:t>
                      </m:r>
                    </m:oMath>
                  </m:oMathPara>
                </a14:m>
                <a:endParaRPr lang="en-US" sz="2400" u="sng"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762816" y="1843453"/>
                <a:ext cx="3020701" cy="3387017"/>
              </a:xfrm>
              <a:prstGeom prst="rect">
                <a:avLst/>
              </a:prstGeom>
              <a:blipFill>
                <a:blip r:embed="rId2"/>
                <a:stretch>
                  <a:fillRect l="-3024" t="-1439"/>
                </a:stretch>
              </a:blipFill>
            </p:spPr>
            <p:txBody>
              <a:bodyPr/>
              <a:lstStyle/>
              <a:p>
                <a:r>
                  <a:rPr lang="en-US">
                    <a:noFill/>
                  </a:rPr>
                  <a:t> </a:t>
                </a:r>
              </a:p>
            </p:txBody>
          </p:sp>
        </mc:Fallback>
      </mc:AlternateContent>
      <p:sp>
        <p:nvSpPr>
          <p:cNvPr id="14" name="TextBox 13"/>
          <p:cNvSpPr txBox="1"/>
          <p:nvPr/>
        </p:nvSpPr>
        <p:spPr>
          <a:xfrm>
            <a:off x="809374" y="805192"/>
            <a:ext cx="4520324" cy="769441"/>
          </a:xfrm>
          <a:prstGeom prst="rect">
            <a:avLst/>
          </a:prstGeom>
          <a:noFill/>
        </p:spPr>
        <p:txBody>
          <a:bodyPr wrap="square" rtlCol="0">
            <a:spAutoFit/>
          </a:bodyPr>
          <a:lstStyle/>
          <a:p>
            <a:r>
              <a:rPr lang="en-US" sz="4400" b="1" u="sng" dirty="0" smtClean="0">
                <a:solidFill>
                  <a:srgbClr val="002060"/>
                </a:solidFill>
                <a:latin typeface="David" panose="020E0502060401010101" pitchFamily="34" charset="-79"/>
                <a:cs typeface="David" panose="020E0502060401010101" pitchFamily="34" charset="-79"/>
              </a:rPr>
              <a:t>Silicon structure</a:t>
            </a:r>
            <a:endParaRPr lang="en-US" sz="4400" b="1" u="sng" dirty="0">
              <a:solidFill>
                <a:srgbClr val="002060"/>
              </a:solidFill>
              <a:latin typeface="David" panose="020E0502060401010101" pitchFamily="34" charset="-79"/>
              <a:cs typeface="David" panose="020E0502060401010101" pitchFamily="34" charset="-79"/>
            </a:endParaRPr>
          </a:p>
        </p:txBody>
      </p:sp>
      <p:sp>
        <p:nvSpPr>
          <p:cNvPr id="15" name="TextBox 14"/>
          <p:cNvSpPr txBox="1"/>
          <p:nvPr/>
        </p:nvSpPr>
        <p:spPr>
          <a:xfrm>
            <a:off x="5734255" y="805192"/>
            <a:ext cx="6266450" cy="769441"/>
          </a:xfrm>
          <a:prstGeom prst="rect">
            <a:avLst/>
          </a:prstGeom>
          <a:noFill/>
        </p:spPr>
        <p:txBody>
          <a:bodyPr wrap="square" rtlCol="0">
            <a:spAutoFit/>
          </a:bodyPr>
          <a:lstStyle/>
          <a:p>
            <a:r>
              <a:rPr lang="en-US" sz="4400" b="1" u="sng" dirty="0" smtClean="0">
                <a:solidFill>
                  <a:srgbClr val="002060"/>
                </a:solidFill>
                <a:latin typeface="David" panose="020E0502060401010101" pitchFamily="34" charset="-79"/>
                <a:cs typeface="David" panose="020E0502060401010101" pitchFamily="34" charset="-79"/>
              </a:rPr>
              <a:t>Structural information</a:t>
            </a:r>
            <a:endParaRPr lang="en-US" sz="4400" b="1" u="sng" dirty="0">
              <a:solidFill>
                <a:srgbClr val="002060"/>
              </a:solidFill>
              <a:latin typeface="David" panose="020E0502060401010101" pitchFamily="34" charset="-79"/>
              <a:cs typeface="David" panose="020E0502060401010101" pitchFamily="34" charset="-79"/>
            </a:endParaRPr>
          </a:p>
        </p:txBody>
      </p:sp>
      <p:sp>
        <p:nvSpPr>
          <p:cNvPr id="16" name="TextBox 15"/>
          <p:cNvSpPr txBox="1"/>
          <p:nvPr/>
        </p:nvSpPr>
        <p:spPr>
          <a:xfrm>
            <a:off x="334647" y="6057781"/>
            <a:ext cx="10239350" cy="523220"/>
          </a:xfrm>
          <a:prstGeom prst="rect">
            <a:avLst/>
          </a:prstGeom>
          <a:noFill/>
        </p:spPr>
        <p:txBody>
          <a:bodyPr wrap="square" rtlCol="0">
            <a:spAutoFit/>
          </a:bodyPr>
          <a:lstStyle/>
          <a:p>
            <a:r>
              <a:rPr lang="en-US" sz="1400" dirty="0" smtClean="0">
                <a:latin typeface="David" panose="020E0502060401010101" pitchFamily="34" charset="-79"/>
                <a:cs typeface="David" panose="020E0502060401010101" pitchFamily="34" charset="-79"/>
              </a:rPr>
              <a:t>5. Hom</a:t>
            </a:r>
            <a:r>
              <a:rPr lang="en-US" sz="1400" dirty="0">
                <a:latin typeface="David" panose="020E0502060401010101" pitchFamily="34" charset="-79"/>
                <a:cs typeface="David" panose="020E0502060401010101" pitchFamily="34" charset="-79"/>
              </a:rPr>
              <a:t>, T., Kiszenik, W. &amp; Post, B. Accurate lattice constants from multiple reflection measurements. II. Lattice </a:t>
            </a:r>
            <a:r>
              <a:rPr lang="en-US" sz="1400" dirty="0" smtClean="0">
                <a:latin typeface="David" panose="020E0502060401010101" pitchFamily="34" charset="-79"/>
                <a:cs typeface="David" panose="020E0502060401010101" pitchFamily="34" charset="-79"/>
              </a:rPr>
              <a:t>constants of </a:t>
            </a:r>
            <a:r>
              <a:rPr lang="en-US" sz="1400" dirty="0">
                <a:latin typeface="David" panose="020E0502060401010101" pitchFamily="34" charset="-79"/>
                <a:cs typeface="David" panose="020E0502060401010101" pitchFamily="34" charset="-79"/>
              </a:rPr>
              <a:t>germanium </a:t>
            </a:r>
            <a:r>
              <a:rPr lang="en-US" sz="1400" dirty="0" smtClean="0">
                <a:latin typeface="David" panose="020E0502060401010101" pitchFamily="34" charset="-79"/>
                <a:cs typeface="David" panose="020E0502060401010101" pitchFamily="34" charset="-79"/>
              </a:rPr>
              <a:t> silicon</a:t>
            </a:r>
            <a:r>
              <a:rPr lang="en-US" sz="1400" dirty="0">
                <a:latin typeface="David" panose="020E0502060401010101" pitchFamily="34" charset="-79"/>
                <a:cs typeface="David" panose="020E0502060401010101" pitchFamily="34" charset="-79"/>
              </a:rPr>
              <a:t>, and diamond. J. Appl. Crystallogr. 8, 457–458 (1975</a:t>
            </a:r>
            <a:r>
              <a:rPr lang="en-US" sz="1400" dirty="0" smtClean="0">
                <a:latin typeface="David" panose="020E0502060401010101" pitchFamily="34" charset="-79"/>
                <a:cs typeface="David" panose="020E0502060401010101" pitchFamily="34" charset="-79"/>
              </a:rPr>
              <a:t>).</a:t>
            </a:r>
            <a:endParaRPr lang="en-US" sz="1400" dirty="0">
              <a:latin typeface="David" panose="020E0502060401010101" pitchFamily="34" charset="-79"/>
              <a:cs typeface="David" panose="020E0502060401010101" pitchFamily="34" charset="-79"/>
            </a:endParaRPr>
          </a:p>
        </p:txBody>
      </p:sp>
      <p:pic>
        <p:nvPicPr>
          <p:cNvPr id="9" name="Picture 8" descr="C:\Users\crystallography\Desktop\Si_Thesis1.jpg"/>
          <p:cNvPicPr/>
          <p:nvPr/>
        </p:nvPicPr>
        <p:blipFill rotWithShape="1">
          <a:blip r:embed="rId3" cstate="print">
            <a:extLst>
              <a:ext uri="{28A0092B-C50C-407E-A947-70E740481C1C}">
                <a14:useLocalDpi xmlns:a14="http://schemas.microsoft.com/office/drawing/2010/main" val="0"/>
              </a:ext>
            </a:extLst>
          </a:blip>
          <a:srcRect l="21163" t="1591" r="3269" b="10923"/>
          <a:stretch/>
        </p:blipFill>
        <p:spPr bwMode="auto">
          <a:xfrm>
            <a:off x="782998" y="1670624"/>
            <a:ext cx="4140000" cy="3780000"/>
          </a:xfrm>
          <a:prstGeom prst="rect">
            <a:avLst/>
          </a:prstGeom>
          <a:noFill/>
          <a:ln>
            <a:noFill/>
          </a:ln>
        </p:spPr>
      </p:pic>
      <mc:AlternateContent xmlns:mc="http://schemas.openxmlformats.org/markup-compatibility/2006" xmlns:a14="http://schemas.microsoft.com/office/drawing/2010/main">
        <mc:Choice Requires="a14">
          <p:sp>
            <p:nvSpPr>
              <p:cNvPr id="12" name="TextBox 11"/>
              <p:cNvSpPr txBox="1"/>
              <p:nvPr/>
            </p:nvSpPr>
            <p:spPr>
              <a:xfrm>
                <a:off x="8365331" y="1843453"/>
                <a:ext cx="3425150" cy="3385542"/>
              </a:xfrm>
              <a:prstGeom prst="rect">
                <a:avLst/>
              </a:prstGeom>
              <a:noFill/>
            </p:spPr>
            <p:txBody>
              <a:bodyPr wrap="square" rtlCol="1">
                <a:spAutoFit/>
              </a:bodyPr>
              <a:lstStyle/>
              <a:p>
                <a:r>
                  <a:rPr lang="en-US" sz="2400" u="sng" dirty="0" smtClean="0">
                    <a:solidFill>
                      <a:srgbClr val="0070C0"/>
                    </a:solidFill>
                    <a:latin typeface="Times New Roman" panose="02020603050405020304" pitchFamily="18" charset="0"/>
                    <a:cs typeface="Times New Roman" panose="02020603050405020304" pitchFamily="18" charset="0"/>
                  </a:rPr>
                  <a:t>Unit cell</a:t>
                </a:r>
                <a:r>
                  <a:rPr lang="en-US" sz="2400" dirty="0">
                    <a:solidFill>
                      <a:srgbClr val="0070C0"/>
                    </a:solidFill>
                    <a:latin typeface="Times New Roman" panose="02020603050405020304" pitchFamily="18" charset="0"/>
                    <a:cs typeface="Times New Roman" panose="02020603050405020304" pitchFamily="18" charset="0"/>
                  </a:rPr>
                  <a:t>: </a:t>
                </a:r>
              </a:p>
              <a:p>
                <a:r>
                  <a:rPr lang="en-US" sz="2400" dirty="0">
                    <a:solidFill>
                      <a:srgbClr val="002060"/>
                    </a:solidFill>
                    <a:latin typeface="Times New Roman" panose="02020603050405020304" pitchFamily="18" charset="0"/>
                    <a:cs typeface="Times New Roman" panose="02020603050405020304" pitchFamily="18" charset="0"/>
                  </a:rPr>
                  <a:t>Si [0,0,0] </a:t>
                </a:r>
                <a:r>
                  <a:rPr lang="en-US" sz="2400" dirty="0" smtClean="0">
                    <a:solidFill>
                      <a:srgbClr val="002060"/>
                    </a:solidFill>
                    <a:latin typeface="Times New Roman" panose="02020603050405020304" pitchFamily="18" charset="0"/>
                    <a:cs typeface="Times New Roman" panose="02020603050405020304" pitchFamily="18" charset="0"/>
                  </a:rPr>
                  <a:t>8a</a:t>
                </a:r>
                <a:endParaRPr lang="en-US" sz="2400" u="sng" dirty="0" smtClean="0">
                  <a:solidFill>
                    <a:srgbClr val="0070C0"/>
                  </a:solidFill>
                  <a:latin typeface="Times New Roman" panose="02020603050405020304" pitchFamily="18" charset="0"/>
                  <a:cs typeface="Times New Roman" panose="02020603050405020304" pitchFamily="18" charset="0"/>
                </a:endParaRPr>
              </a:p>
              <a:p>
                <a:r>
                  <a:rPr lang="en-US" sz="2400" u="sng" dirty="0" smtClean="0">
                    <a:solidFill>
                      <a:srgbClr val="0070C0"/>
                    </a:solidFill>
                    <a:latin typeface="Times New Roman" panose="02020603050405020304" pitchFamily="18" charset="0"/>
                    <a:cs typeface="Times New Roman" panose="02020603050405020304" pitchFamily="18" charset="0"/>
                  </a:rPr>
                  <a:t>ADPs</a:t>
                </a:r>
                <a:r>
                  <a:rPr lang="en-US" sz="2400" dirty="0" smtClean="0">
                    <a:solidFill>
                      <a:srgbClr val="0070C0"/>
                    </a:solidFill>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sz="2000" b="0" i="1" smtClean="0">
                          <a:solidFill>
                            <a:srgbClr val="0070C0"/>
                          </a:solidFill>
                          <a:latin typeface="Cambria Math" panose="02040503050406030204" pitchFamily="18" charset="0"/>
                        </a:rPr>
                        <m:t> </m:t>
                      </m:r>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𝑈</m:t>
                          </m:r>
                        </m:e>
                        <m:sub>
                          <m:r>
                            <a:rPr lang="en-US" sz="2000" i="1">
                              <a:solidFill>
                                <a:srgbClr val="0070C0"/>
                              </a:solidFill>
                              <a:latin typeface="Cambria Math" panose="02040503050406030204" pitchFamily="18" charset="0"/>
                            </a:rPr>
                            <m:t>11</m:t>
                          </m:r>
                        </m:sub>
                      </m:sSub>
                      <m:r>
                        <a:rPr lang="en-US" sz="2000" i="1">
                          <a:solidFill>
                            <a:srgbClr val="0070C0"/>
                          </a:solidFill>
                          <a:latin typeface="Cambria Math" panose="02040503050406030204" pitchFamily="18" charset="0"/>
                        </a:rPr>
                        <m:t>     </m:t>
                      </m:r>
                      <m:r>
                        <a:rPr lang="en-US" sz="2000" b="0" i="1" smtClean="0">
                          <a:solidFill>
                            <a:srgbClr val="0070C0"/>
                          </a:solidFill>
                          <a:latin typeface="Cambria Math" panose="02040503050406030204" pitchFamily="18" charset="0"/>
                        </a:rPr>
                        <m:t> </m:t>
                      </m:r>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𝑈</m:t>
                          </m:r>
                        </m:e>
                        <m:sub>
                          <m:r>
                            <a:rPr lang="en-US" sz="2000" i="1">
                              <a:solidFill>
                                <a:srgbClr val="0070C0"/>
                              </a:solidFill>
                              <a:latin typeface="Cambria Math" panose="02040503050406030204" pitchFamily="18" charset="0"/>
                            </a:rPr>
                            <m:t>22</m:t>
                          </m:r>
                        </m:sub>
                      </m:sSub>
                      <m:r>
                        <a:rPr lang="en-US" sz="2000" i="1">
                          <a:solidFill>
                            <a:srgbClr val="0070C0"/>
                          </a:solidFill>
                          <a:latin typeface="Cambria Math" panose="02040503050406030204" pitchFamily="18" charset="0"/>
                        </a:rPr>
                        <m:t>    </m:t>
                      </m:r>
                      <m:r>
                        <a:rPr lang="en-US" sz="2000" b="0" i="1" smtClean="0">
                          <a:solidFill>
                            <a:srgbClr val="0070C0"/>
                          </a:solidFill>
                          <a:latin typeface="Cambria Math" panose="02040503050406030204" pitchFamily="18" charset="0"/>
                        </a:rPr>
                        <m:t> </m:t>
                      </m:r>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𝑈</m:t>
                          </m:r>
                        </m:e>
                        <m:sub>
                          <m:r>
                            <a:rPr lang="en-US" sz="2000" i="1">
                              <a:solidFill>
                                <a:srgbClr val="0070C0"/>
                              </a:solidFill>
                              <a:latin typeface="Cambria Math" panose="02040503050406030204" pitchFamily="18" charset="0"/>
                            </a:rPr>
                            <m:t>33</m:t>
                          </m:r>
                        </m:sub>
                      </m:sSub>
                      <m:r>
                        <a:rPr lang="en-US" sz="2000" i="1">
                          <a:solidFill>
                            <a:srgbClr val="0070C0"/>
                          </a:solidFill>
                          <a:latin typeface="Cambria Math" panose="02040503050406030204" pitchFamily="18" charset="0"/>
                        </a:rPr>
                        <m:t>   </m:t>
                      </m:r>
                      <m:r>
                        <a:rPr lang="en-US" sz="2000" b="0" i="1" smtClean="0">
                          <a:solidFill>
                            <a:srgbClr val="0070C0"/>
                          </a:solidFill>
                          <a:latin typeface="Cambria Math" panose="02040503050406030204" pitchFamily="18" charset="0"/>
                        </a:rPr>
                        <m:t>  </m:t>
                      </m:r>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𝑈</m:t>
                          </m:r>
                        </m:e>
                        <m:sub>
                          <m:r>
                            <a:rPr lang="en-US" sz="2000" i="1">
                              <a:solidFill>
                                <a:srgbClr val="0070C0"/>
                              </a:solidFill>
                              <a:latin typeface="Cambria Math" panose="02040503050406030204" pitchFamily="18" charset="0"/>
                            </a:rPr>
                            <m:t>23</m:t>
                          </m:r>
                        </m:sub>
                      </m:sSub>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𝑈</m:t>
                          </m:r>
                        </m:e>
                        <m:sub>
                          <m:r>
                            <a:rPr lang="en-US" sz="2000" i="1">
                              <a:solidFill>
                                <a:srgbClr val="0070C0"/>
                              </a:solidFill>
                              <a:latin typeface="Cambria Math" panose="02040503050406030204" pitchFamily="18" charset="0"/>
                            </a:rPr>
                            <m:t>13</m:t>
                          </m:r>
                        </m:sub>
                      </m:sSub>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𝑈</m:t>
                          </m:r>
                        </m:e>
                        <m:sub>
                          <m:r>
                            <a:rPr lang="en-US" sz="2000" i="1">
                              <a:solidFill>
                                <a:srgbClr val="0070C0"/>
                              </a:solidFill>
                              <a:latin typeface="Cambria Math" panose="02040503050406030204" pitchFamily="18" charset="0"/>
                            </a:rPr>
                            <m:t>12</m:t>
                          </m:r>
                        </m:sub>
                      </m:sSub>
                    </m:oMath>
                  </m:oMathPara>
                </a14:m>
                <a:endParaRPr lang="en-US" sz="2000" dirty="0">
                  <a:solidFill>
                    <a:srgbClr val="0070C0"/>
                  </a:solidFill>
                </a:endParaRPr>
              </a:p>
              <a:p>
                <a:pPr/>
                <a14:m>
                  <m:oMathPara xmlns:m="http://schemas.openxmlformats.org/officeDocument/2006/math">
                    <m:oMathParaPr>
                      <m:jc m:val="left"/>
                    </m:oMathParaPr>
                    <m:oMath xmlns:m="http://schemas.openxmlformats.org/officeDocument/2006/math">
                      <m:d>
                        <m:dPr>
                          <m:begChr m:val="["/>
                          <m:endChr m:val="]"/>
                          <m:ctrlPr>
                            <a:rPr lang="en-US" sz="2000" i="1" dirty="0">
                              <a:solidFill>
                                <a:srgbClr val="002060"/>
                              </a:solidFill>
                              <a:latin typeface="Cambria Math" panose="02040503050406030204" pitchFamily="18" charset="0"/>
                              <a:cs typeface="Times New Roman" panose="02020603050405020304" pitchFamily="18" charset="0"/>
                            </a:rPr>
                          </m:ctrlPr>
                        </m:dPr>
                        <m:e>
                          <m:r>
                            <a:rPr lang="en-US" sz="2000" i="1" dirty="0">
                              <a:solidFill>
                                <a:srgbClr val="002060"/>
                              </a:solidFill>
                              <a:latin typeface="Cambria Math" panose="02040503050406030204" pitchFamily="18" charset="0"/>
                              <a:cs typeface="Times New Roman" panose="02020603050405020304" pitchFamily="18" charset="0"/>
                            </a:rPr>
                            <m:t>0</m:t>
                          </m:r>
                          <m:r>
                            <a:rPr lang="en-US" sz="2000" i="1" dirty="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007</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007</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007</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e>
                      </m:d>
                    </m:oMath>
                  </m:oMathPara>
                </a14:m>
                <a:endParaRPr lang="en-US" sz="2000" u="sng" dirty="0" smtClean="0">
                  <a:solidFill>
                    <a:srgbClr val="0070C0"/>
                  </a:solidFill>
                  <a:latin typeface="Times New Roman" panose="02020603050405020304" pitchFamily="18" charset="0"/>
                  <a:cs typeface="Times New Roman" panose="02020603050405020304" pitchFamily="18" charset="0"/>
                </a:endParaRPr>
              </a:p>
              <a:p>
                <a:r>
                  <a:rPr lang="en-US" sz="2400" u="sng" dirty="0" smtClean="0">
                    <a:solidFill>
                      <a:srgbClr val="0070C0"/>
                    </a:solidFill>
                    <a:latin typeface="Times New Roman" panose="02020603050405020304" pitchFamily="18" charset="0"/>
                    <a:cs typeface="Times New Roman" panose="02020603050405020304" pitchFamily="18" charset="0"/>
                  </a:rPr>
                  <a:t>Position of atoms</a:t>
                </a:r>
                <a:r>
                  <a:rPr lang="en-US" sz="2400" dirty="0" smtClean="0">
                    <a:solidFill>
                      <a:srgbClr val="0070C0"/>
                    </a:solidFill>
                    <a:latin typeface="Times New Roman" panose="02020603050405020304" pitchFamily="18" charset="0"/>
                    <a:cs typeface="Times New Roman" panose="02020603050405020304" pitchFamily="18" charset="0"/>
                  </a:rPr>
                  <a:t>:</a:t>
                </a:r>
              </a:p>
              <a:p>
                <a14:m>
                  <m:oMath xmlns:m="http://schemas.openxmlformats.org/officeDocument/2006/math">
                    <m:d>
                      <m:dPr>
                        <m:begChr m:val="["/>
                        <m:endChr m:val="]"/>
                        <m:ctrlPr>
                          <a:rPr lang="en-US" sz="2000" b="0" i="1" smtClean="0">
                            <a:solidFill>
                              <a:srgbClr val="002060"/>
                            </a:solidFill>
                            <a:latin typeface="Cambria Math" panose="02040503050406030204" pitchFamily="18" charset="0"/>
                            <a:cs typeface="Times New Roman" panose="02020603050405020304" pitchFamily="18" charset="0"/>
                          </a:rPr>
                        </m:ctrlPr>
                      </m:dPr>
                      <m:e>
                        <m:r>
                          <a:rPr lang="en-US" sz="2000" b="0" i="1" smtClean="0">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0</m:t>
                        </m:r>
                      </m:e>
                    </m:d>
                    <m:r>
                      <a:rPr lang="en-US" sz="2000" b="0" i="1" smtClean="0">
                        <a:solidFill>
                          <a:srgbClr val="002060"/>
                        </a:solidFill>
                        <a:latin typeface="Cambria Math" panose="02040503050406030204" pitchFamily="18" charset="0"/>
                        <a:cs typeface="Times New Roman" panose="02020603050405020304" pitchFamily="18" charset="0"/>
                      </a:rPr>
                      <m:t>,</m:t>
                    </m:r>
                  </m:oMath>
                </a14:m>
                <a:r>
                  <a:rPr lang="en-US" sz="2000" b="0" i="1" dirty="0" smtClean="0">
                    <a:solidFill>
                      <a:srgbClr val="002060"/>
                    </a:solidFill>
                    <a:latin typeface="Cambria Math" panose="02040503050406030204" pitchFamily="18" charset="0"/>
                    <a:cs typeface="Times New Roman" panose="02020603050405020304" pitchFamily="18" charset="0"/>
                  </a:rPr>
                  <a:t>        </a:t>
                </a:r>
                <a14:m>
                  <m:oMath xmlns:m="http://schemas.openxmlformats.org/officeDocument/2006/math">
                    <m:d>
                      <m:dPr>
                        <m:begChr m:val="["/>
                        <m:endChr m:val="]"/>
                        <m:ctrlPr>
                          <a:rPr lang="en-US" sz="2000" b="0" i="1" dirty="0" smtClean="0">
                            <a:solidFill>
                              <a:srgbClr val="002060"/>
                            </a:solidFill>
                            <a:latin typeface="Cambria Math" panose="02040503050406030204" pitchFamily="18" charset="0"/>
                            <a:cs typeface="Times New Roman" panose="02020603050405020304" pitchFamily="18" charset="0"/>
                          </a:rPr>
                        </m:ctrlPr>
                      </m:dPr>
                      <m:e>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25</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25</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0</m:t>
                        </m:r>
                        <m:r>
                          <a:rPr lang="en-US" sz="2000" b="0" i="1" dirty="0" smtClean="0">
                            <a:solidFill>
                              <a:srgbClr val="002060"/>
                            </a:solidFill>
                            <a:latin typeface="Cambria Math" panose="02040503050406030204" pitchFamily="18" charset="0"/>
                            <a:cs typeface="Times New Roman" panose="02020603050405020304" pitchFamily="18" charset="0"/>
                          </a:rPr>
                          <m:t>.</m:t>
                        </m:r>
                        <m:r>
                          <a:rPr lang="en-US" sz="2000" b="0" i="1" dirty="0" smtClean="0">
                            <a:solidFill>
                              <a:srgbClr val="002060"/>
                            </a:solidFill>
                            <a:latin typeface="Cambria Math" panose="02040503050406030204" pitchFamily="18" charset="0"/>
                            <a:cs typeface="Times New Roman" panose="02020603050405020304" pitchFamily="18" charset="0"/>
                          </a:rPr>
                          <m:t>25</m:t>
                        </m:r>
                      </m:e>
                    </m:d>
                  </m:oMath>
                </a14:m>
                <a:endParaRPr lang="en-US" sz="2000" b="0" i="1" dirty="0" smtClean="0">
                  <a:solidFill>
                    <a:srgbClr val="00206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lang="en-US" sz="2000" i="1">
                              <a:solidFill>
                                <a:srgbClr val="002060"/>
                              </a:solidFill>
                              <a:latin typeface="Cambria Math" panose="02040503050406030204" pitchFamily="18" charset="0"/>
                              <a:cs typeface="Times New Roman" panose="02020603050405020304" pitchFamily="18" charset="0"/>
                            </a:rPr>
                          </m:ctrlPr>
                        </m:dPr>
                        <m:e>
                          <m:r>
                            <a:rPr lang="en-US" sz="2000" i="1">
                              <a:solidFill>
                                <a:srgbClr val="002060"/>
                              </a:solidFill>
                              <a:latin typeface="Cambria Math" panose="02040503050406030204" pitchFamily="18" charset="0"/>
                              <a:cs typeface="Times New Roman" panose="02020603050405020304" pitchFamily="18" charset="0"/>
                            </a:rPr>
                            <m:t>0</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5</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0</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5</m:t>
                          </m:r>
                        </m:e>
                      </m:d>
                      <m:r>
                        <a:rPr lang="en-US" sz="2000" b="0" i="1" smtClean="0">
                          <a:solidFill>
                            <a:srgbClr val="002060"/>
                          </a:solidFill>
                          <a:latin typeface="Cambria Math" panose="02040503050406030204" pitchFamily="18" charset="0"/>
                          <a:cs typeface="Times New Roman" panose="02020603050405020304" pitchFamily="18" charset="0"/>
                        </a:rPr>
                        <m:t>, </m:t>
                      </m:r>
                      <m:d>
                        <m:dPr>
                          <m:begChr m:val="["/>
                          <m:endChr m:val="]"/>
                          <m:ctrlPr>
                            <a:rPr lang="en-US" sz="2000" b="0" i="1" smtClean="0">
                              <a:solidFill>
                                <a:srgbClr val="002060"/>
                              </a:solidFill>
                              <a:latin typeface="Cambria Math" panose="02040503050406030204" pitchFamily="18" charset="0"/>
                              <a:cs typeface="Times New Roman" panose="02020603050405020304" pitchFamily="18" charset="0"/>
                            </a:rPr>
                          </m:ctrlPr>
                        </m:dPr>
                        <m:e>
                          <m:r>
                            <a:rPr lang="en-US" sz="2000" b="0" i="1" smtClean="0">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25</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75</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75</m:t>
                          </m:r>
                        </m:e>
                      </m:d>
                    </m:oMath>
                  </m:oMathPara>
                </a14:m>
                <a:endParaRPr lang="en-US" sz="2000" dirty="0" smtClean="0">
                  <a:solidFill>
                    <a:srgbClr val="0070C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lang="en-US" sz="2000" i="1">
                              <a:solidFill>
                                <a:srgbClr val="002060"/>
                              </a:solidFill>
                              <a:latin typeface="Cambria Math" panose="02040503050406030204" pitchFamily="18" charset="0"/>
                              <a:cs typeface="Times New Roman" panose="02020603050405020304" pitchFamily="18" charset="0"/>
                            </a:rPr>
                          </m:ctrlPr>
                        </m:dPr>
                        <m:e>
                          <m:r>
                            <a:rPr lang="en-US" sz="2000" i="1">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5</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0</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5</m:t>
                          </m:r>
                        </m:e>
                      </m:d>
                      <m:r>
                        <a:rPr lang="en-US" sz="2000" i="1">
                          <a:solidFill>
                            <a:srgbClr val="002060"/>
                          </a:solidFill>
                          <a:latin typeface="Cambria Math" panose="02040503050406030204" pitchFamily="18" charset="0"/>
                          <a:cs typeface="Times New Roman" panose="02020603050405020304" pitchFamily="18" charset="0"/>
                        </a:rPr>
                        <m:t>, </m:t>
                      </m:r>
                      <m:d>
                        <m:dPr>
                          <m:begChr m:val="["/>
                          <m:endChr m:val="]"/>
                          <m:ctrlPr>
                            <a:rPr lang="en-US" sz="2000" i="1" smtClean="0">
                              <a:solidFill>
                                <a:srgbClr val="002060"/>
                              </a:solidFill>
                              <a:latin typeface="Cambria Math" panose="02040503050406030204" pitchFamily="18" charset="0"/>
                              <a:cs typeface="Times New Roman" panose="02020603050405020304" pitchFamily="18" charset="0"/>
                            </a:rPr>
                          </m:ctrlPr>
                        </m:dPr>
                        <m:e>
                          <m:r>
                            <a:rPr lang="en-US" sz="2000" i="1">
                              <a:solidFill>
                                <a:srgbClr val="002060"/>
                              </a:solidFill>
                              <a:latin typeface="Cambria Math" panose="02040503050406030204" pitchFamily="18" charset="0"/>
                              <a:cs typeface="Times New Roman" panose="02020603050405020304" pitchFamily="18" charset="0"/>
                            </a:rPr>
                            <m:t>0</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75</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0</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25</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0</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75</m:t>
                          </m:r>
                        </m:e>
                      </m:d>
                    </m:oMath>
                  </m:oMathPara>
                </a14:m>
                <a:endParaRPr lang="en-US" sz="2000" i="1" dirty="0" smtClean="0">
                  <a:solidFill>
                    <a:srgbClr val="00206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lang="en-US" sz="2000" i="1">
                              <a:solidFill>
                                <a:srgbClr val="002060"/>
                              </a:solidFill>
                              <a:latin typeface="Cambria Math" panose="02040503050406030204" pitchFamily="18" charset="0"/>
                              <a:cs typeface="Times New Roman" panose="02020603050405020304" pitchFamily="18" charset="0"/>
                            </a:rPr>
                          </m:ctrlPr>
                        </m:dPr>
                        <m:e>
                          <m:r>
                            <a:rPr lang="en-US" sz="2000" i="1">
                              <a:solidFill>
                                <a:srgbClr val="002060"/>
                              </a:solidFill>
                              <a:latin typeface="Cambria Math" panose="02040503050406030204" pitchFamily="18" charset="0"/>
                              <a:cs typeface="Times New Roman" panose="02020603050405020304" pitchFamily="18" charset="0"/>
                            </a:rPr>
                            <m:t>0</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5</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0</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5</m:t>
                          </m:r>
                          <m:r>
                            <a:rPr lang="en-US" sz="2000" i="1">
                              <a:solidFill>
                                <a:srgbClr val="002060"/>
                              </a:solidFill>
                              <a:latin typeface="Cambria Math" panose="02040503050406030204" pitchFamily="18" charset="0"/>
                              <a:cs typeface="Times New Roman" panose="02020603050405020304" pitchFamily="18" charset="0"/>
                            </a:rPr>
                            <m:t>,</m:t>
                          </m:r>
                          <m:r>
                            <a:rPr lang="en-US" sz="2000" i="1">
                              <a:solidFill>
                                <a:srgbClr val="002060"/>
                              </a:solidFill>
                              <a:latin typeface="Cambria Math" panose="02040503050406030204" pitchFamily="18" charset="0"/>
                              <a:cs typeface="Times New Roman" panose="02020603050405020304" pitchFamily="18" charset="0"/>
                            </a:rPr>
                            <m:t>0</m:t>
                          </m:r>
                        </m:e>
                      </m:d>
                      <m:r>
                        <a:rPr lang="en-US" sz="2000" i="1">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 </m:t>
                      </m:r>
                      <m:d>
                        <m:dPr>
                          <m:begChr m:val="["/>
                          <m:endChr m:val="]"/>
                          <m:ctrlPr>
                            <a:rPr lang="en-US" sz="2000" b="0" i="1" smtClean="0">
                              <a:solidFill>
                                <a:srgbClr val="002060"/>
                              </a:solidFill>
                              <a:latin typeface="Cambria Math" panose="02040503050406030204" pitchFamily="18" charset="0"/>
                              <a:cs typeface="Times New Roman" panose="02020603050405020304" pitchFamily="18" charset="0"/>
                            </a:rPr>
                          </m:ctrlPr>
                        </m:dPr>
                        <m:e>
                          <m:r>
                            <a:rPr lang="en-US" sz="2000" b="0" i="1" smtClean="0">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75</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75</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0</m:t>
                          </m:r>
                          <m:r>
                            <a:rPr lang="en-US" sz="2000" b="0" i="1" smtClean="0">
                              <a:solidFill>
                                <a:srgbClr val="002060"/>
                              </a:solidFill>
                              <a:latin typeface="Cambria Math" panose="02040503050406030204" pitchFamily="18" charset="0"/>
                              <a:cs typeface="Times New Roman" panose="02020603050405020304" pitchFamily="18" charset="0"/>
                            </a:rPr>
                            <m:t>.</m:t>
                          </m:r>
                          <m:r>
                            <a:rPr lang="en-US" sz="2000" b="0" i="1" smtClean="0">
                              <a:solidFill>
                                <a:srgbClr val="002060"/>
                              </a:solidFill>
                              <a:latin typeface="Cambria Math" panose="02040503050406030204" pitchFamily="18" charset="0"/>
                              <a:cs typeface="Times New Roman" panose="02020603050405020304" pitchFamily="18" charset="0"/>
                            </a:rPr>
                            <m:t>25</m:t>
                          </m:r>
                        </m:e>
                      </m:d>
                    </m:oMath>
                  </m:oMathPara>
                </a14:m>
                <a:endParaRPr lang="en-US" dirty="0" smtClean="0">
                  <a:solidFill>
                    <a:srgbClr val="0070C0"/>
                  </a:solidFill>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365331" y="1843453"/>
                <a:ext cx="3425150" cy="3385542"/>
              </a:xfrm>
              <a:prstGeom prst="rect">
                <a:avLst/>
              </a:prstGeom>
              <a:blipFill>
                <a:blip r:embed="rId4"/>
                <a:stretch>
                  <a:fillRect l="-2669" t="-1439"/>
                </a:stretch>
              </a:blipFill>
            </p:spPr>
            <p:txBody>
              <a:bodyPr/>
              <a:lstStyle/>
              <a:p>
                <a:r>
                  <a:rPr lang="en-US">
                    <a:noFill/>
                  </a:rPr>
                  <a:t> </a:t>
                </a:r>
              </a:p>
            </p:txBody>
          </p:sp>
        </mc:Fallback>
      </mc:AlternateContent>
    </p:spTree>
    <p:extLst>
      <p:ext uri="{BB962C8B-B14F-4D97-AF65-F5344CB8AC3E}">
        <p14:creationId xmlns:p14="http://schemas.microsoft.com/office/powerpoint/2010/main" val="4279430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p:cNvSpPr txBox="1"/>
              <p:nvPr/>
            </p:nvSpPr>
            <p:spPr>
              <a:xfrm>
                <a:off x="561937" y="677946"/>
                <a:ext cx="35329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cs typeface="David" panose="020E0502060401010101" pitchFamily="34" charset="-79"/>
                        </a:rPr>
                        <m:t>𝑺𝒊𝒍𝒊𝒄𝒐𝒏</m:t>
                      </m:r>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61937" y="677946"/>
                <a:ext cx="3532960" cy="646331"/>
              </a:xfrm>
              <a:prstGeom prst="rect">
                <a:avLst/>
              </a:prstGeom>
              <a:blipFill>
                <a:blip r:embed="rId2"/>
                <a:stretch>
                  <a:fillRect r="-11207"/>
                </a:stretch>
              </a:blipFill>
            </p:spPr>
            <p:txBody>
              <a:bodyPr/>
              <a:lstStyle/>
              <a:p>
                <a:r>
                  <a:rPr lang="en-US">
                    <a:noFill/>
                  </a:rPr>
                  <a:t> </a:t>
                </a:r>
              </a:p>
            </p:txBody>
          </p:sp>
        </mc:Fallback>
      </mc:AlternateContent>
      <p:pic>
        <p:nvPicPr>
          <p:cNvPr id="37" name="Picture 36"/>
          <p:cNvPicPr>
            <a:picLocks noChangeAspect="1"/>
          </p:cNvPicPr>
          <p:nvPr/>
        </p:nvPicPr>
        <p:blipFill rotWithShape="1">
          <a:blip r:embed="rId3" cstate="print">
            <a:extLst>
              <a:ext uri="{28A0092B-C50C-407E-A947-70E740481C1C}">
                <a14:useLocalDpi xmlns:a14="http://schemas.microsoft.com/office/drawing/2010/main" val="0"/>
              </a:ext>
            </a:extLst>
          </a:blip>
          <a:srcRect l="27840" t="13535" r="27725" b="13940"/>
          <a:stretch/>
        </p:blipFill>
        <p:spPr>
          <a:xfrm>
            <a:off x="865013" y="2363836"/>
            <a:ext cx="3492702" cy="3240000"/>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96910" y="1416192"/>
                <a:ext cx="3464077"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110</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96910" y="1416192"/>
                <a:ext cx="3464077" cy="646331"/>
              </a:xfrm>
              <a:prstGeom prst="rect">
                <a:avLst/>
              </a:prstGeom>
              <a:blipFill>
                <a:blip r:embed="rId4"/>
                <a:stretch>
                  <a:fillRect t="-13208" r="-1408" b="-358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9332149" y="6223842"/>
            <a:ext cx="1706217" cy="365125"/>
          </a:xfrm>
        </p:spPr>
        <p:txBody>
          <a:bodyPr/>
          <a:lstStyle/>
          <a:p>
            <a:fld id="{010386B8-D022-4DBB-9A29-0FD528CD1C82}" type="slidenum">
              <a:rPr lang="he-IL" smtClean="0"/>
              <a:t>44</a:t>
            </a:fld>
            <a:endParaRPr lang="he-IL" dirty="0"/>
          </a:p>
        </p:txBody>
      </p:sp>
      <p:pic>
        <p:nvPicPr>
          <p:cNvPr id="20" name="Picture 19" descr="C:\Users\crystallography\Desktop\Discussion\Si\Si_110_f.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9728" y="818618"/>
            <a:ext cx="6879600" cy="5241600"/>
          </a:xfrm>
          <a:prstGeom prst="rect">
            <a:avLst/>
          </a:prstGeom>
          <a:noFill/>
          <a:ln>
            <a:noFill/>
          </a:ln>
        </p:spPr>
      </p:pic>
      <p:sp>
        <p:nvSpPr>
          <p:cNvPr id="5" name="Rectangle 4"/>
          <p:cNvSpPr/>
          <p:nvPr/>
        </p:nvSpPr>
        <p:spPr>
          <a:xfrm>
            <a:off x="4730066" y="758006"/>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735978" y="3982619"/>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0021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p:cNvSpPr txBox="1"/>
              <p:nvPr/>
            </p:nvSpPr>
            <p:spPr>
              <a:xfrm>
                <a:off x="561937" y="677946"/>
                <a:ext cx="35329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cs typeface="David" panose="020E0502060401010101" pitchFamily="34" charset="-79"/>
                        </a:rPr>
                        <m:t>𝑺𝒊𝒍𝒊𝒄𝒐𝒏</m:t>
                      </m:r>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61937" y="677946"/>
                <a:ext cx="3532960" cy="646331"/>
              </a:xfrm>
              <a:prstGeom prst="rect">
                <a:avLst/>
              </a:prstGeom>
              <a:blipFill>
                <a:blip r:embed="rId2"/>
                <a:stretch>
                  <a:fillRect r="-11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896910" y="1416192"/>
                <a:ext cx="3464077"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110</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96910" y="1416192"/>
                <a:ext cx="3464077" cy="646331"/>
              </a:xfrm>
              <a:prstGeom prst="rect">
                <a:avLst/>
              </a:prstGeom>
              <a:blipFill>
                <a:blip r:embed="rId3"/>
                <a:stretch>
                  <a:fillRect t="-13208" r="-1408" b="-358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9332149" y="6223842"/>
            <a:ext cx="1706217" cy="365125"/>
          </a:xfrm>
        </p:spPr>
        <p:txBody>
          <a:bodyPr/>
          <a:lstStyle/>
          <a:p>
            <a:fld id="{010386B8-D022-4DBB-9A29-0FD528CD1C82}" type="slidenum">
              <a:rPr lang="he-IL" smtClean="0"/>
              <a:t>45</a:t>
            </a:fld>
            <a:endParaRPr lang="he-IL" dirty="0"/>
          </a:p>
        </p:txBody>
      </p:sp>
      <p:pic>
        <p:nvPicPr>
          <p:cNvPr id="20" name="Picture 19" descr="C:\Users\crystallography\Desktop\Discussion\Si\Si_110_f.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9728" y="818618"/>
            <a:ext cx="6879600" cy="5241600"/>
          </a:xfrm>
          <a:prstGeom prst="rect">
            <a:avLst/>
          </a:prstGeom>
          <a:noFill/>
          <a:ln>
            <a:noFill/>
          </a:ln>
        </p:spPr>
      </p:pic>
      <p:sp>
        <p:nvSpPr>
          <p:cNvPr id="5" name="Rectangle 4"/>
          <p:cNvSpPr/>
          <p:nvPr/>
        </p:nvSpPr>
        <p:spPr>
          <a:xfrm>
            <a:off x="4730066" y="758006"/>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735978" y="3982619"/>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7495" t="18991" r="27495" b="19394"/>
          <a:stretch/>
        </p:blipFill>
        <p:spPr>
          <a:xfrm>
            <a:off x="778194" y="2490695"/>
            <a:ext cx="3701508" cy="2880000"/>
          </a:xfrm>
          <a:prstGeom prst="rect">
            <a:avLst/>
          </a:prstGeom>
        </p:spPr>
      </p:pic>
    </p:spTree>
    <p:extLst>
      <p:ext uri="{BB962C8B-B14F-4D97-AF65-F5344CB8AC3E}">
        <p14:creationId xmlns:p14="http://schemas.microsoft.com/office/powerpoint/2010/main" val="3994739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TextBox 22"/>
              <p:cNvSpPr txBox="1"/>
              <p:nvPr/>
            </p:nvSpPr>
            <p:spPr>
              <a:xfrm>
                <a:off x="606970" y="686755"/>
                <a:ext cx="35329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cs typeface="David" panose="020E0502060401010101" pitchFamily="34" charset="-79"/>
                        </a:rPr>
                        <m:t>𝑺𝒊𝒍𝒊𝒄𝒐𝒏</m:t>
                      </m:r>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06970" y="686755"/>
                <a:ext cx="3532960" cy="646331"/>
              </a:xfrm>
              <a:prstGeom prst="rect">
                <a:avLst/>
              </a:prstGeom>
              <a:blipFill>
                <a:blip r:embed="rId2"/>
                <a:stretch>
                  <a:fillRect r="-11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933142" y="1433644"/>
                <a:ext cx="3665232"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111</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933142" y="1433644"/>
                <a:ext cx="3665232" cy="646331"/>
              </a:xfrm>
              <a:prstGeom prst="rect">
                <a:avLst/>
              </a:prstGeom>
              <a:blipFill>
                <a:blip r:embed="rId3"/>
                <a:stretch>
                  <a:fillRect t="-13208" b="-35849"/>
                </a:stretch>
              </a:blipFill>
            </p:spPr>
            <p:txBody>
              <a:bodyPr/>
              <a:lstStyle/>
              <a:p>
                <a:r>
                  <a:rPr lang="en-US">
                    <a:noFill/>
                  </a:rPr>
                  <a:t> </a:t>
                </a:r>
              </a:p>
            </p:txBody>
          </p:sp>
        </mc:Fallback>
      </mc:AlternateContent>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28069" t="15152" r="27954" b="15555"/>
          <a:stretch/>
        </p:blipFill>
        <p:spPr>
          <a:xfrm>
            <a:off x="803030" y="2330006"/>
            <a:ext cx="3617842" cy="3240000"/>
          </a:xfrm>
          <a:prstGeom prst="rect">
            <a:avLst/>
          </a:prstGeom>
        </p:spPr>
      </p:pic>
      <p:sp>
        <p:nvSpPr>
          <p:cNvPr id="2" name="Slide Number Placeholder 1"/>
          <p:cNvSpPr>
            <a:spLocks noGrp="1"/>
          </p:cNvSpPr>
          <p:nvPr>
            <p:ph type="sldNum" sz="quarter" idx="12"/>
          </p:nvPr>
        </p:nvSpPr>
        <p:spPr/>
        <p:txBody>
          <a:bodyPr/>
          <a:lstStyle/>
          <a:p>
            <a:fld id="{010386B8-D022-4DBB-9A29-0FD528CD1C82}" type="slidenum">
              <a:rPr lang="he-IL" smtClean="0"/>
              <a:t>46</a:t>
            </a:fld>
            <a:endParaRPr lang="he-IL"/>
          </a:p>
        </p:txBody>
      </p:sp>
      <p:pic>
        <p:nvPicPr>
          <p:cNvPr id="20" name="Picture 19" descr="C:\Users\crystallography\Desktop\Discussion\Si\Si_111_f.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715" y="776238"/>
            <a:ext cx="6883200" cy="5148000"/>
          </a:xfrm>
          <a:prstGeom prst="rect">
            <a:avLst/>
          </a:prstGeom>
          <a:noFill/>
          <a:ln>
            <a:noFill/>
          </a:ln>
        </p:spPr>
      </p:pic>
      <p:sp>
        <p:nvSpPr>
          <p:cNvPr id="21" name="Rectangle 20"/>
          <p:cNvSpPr/>
          <p:nvPr/>
        </p:nvSpPr>
        <p:spPr>
          <a:xfrm>
            <a:off x="4782818" y="758006"/>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814249" y="3776697"/>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2956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TextBox 22"/>
              <p:cNvSpPr txBox="1"/>
              <p:nvPr/>
            </p:nvSpPr>
            <p:spPr>
              <a:xfrm>
                <a:off x="606970" y="686755"/>
                <a:ext cx="35329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cs typeface="David" panose="020E0502060401010101" pitchFamily="34" charset="-79"/>
                        </a:rPr>
                        <m:t>𝑺𝒊𝒍𝒊𝒄𝒐𝒏</m:t>
                      </m:r>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06970" y="686755"/>
                <a:ext cx="3532960" cy="646331"/>
              </a:xfrm>
              <a:prstGeom prst="rect">
                <a:avLst/>
              </a:prstGeom>
              <a:blipFill>
                <a:blip r:embed="rId2"/>
                <a:stretch>
                  <a:fillRect r="-11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933142" y="1433644"/>
                <a:ext cx="3665232"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111</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933142" y="1433644"/>
                <a:ext cx="3665232" cy="646331"/>
              </a:xfrm>
              <a:prstGeom prst="rect">
                <a:avLst/>
              </a:prstGeom>
              <a:blipFill>
                <a:blip r:embed="rId3"/>
                <a:stretch>
                  <a:fillRect t="-13208" b="-3584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47</a:t>
            </a:fld>
            <a:endParaRPr lang="he-IL"/>
          </a:p>
        </p:txBody>
      </p:sp>
      <p:pic>
        <p:nvPicPr>
          <p:cNvPr id="20" name="Picture 19" descr="C:\Users\crystallography\Desktop\Discussion\Si\Si_111_f.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715" y="776238"/>
            <a:ext cx="6883200" cy="5148000"/>
          </a:xfrm>
          <a:prstGeom prst="rect">
            <a:avLst/>
          </a:prstGeom>
          <a:noFill/>
          <a:ln>
            <a:noFill/>
          </a:ln>
        </p:spPr>
      </p:pic>
      <p:sp>
        <p:nvSpPr>
          <p:cNvPr id="21" name="Rectangle 20"/>
          <p:cNvSpPr/>
          <p:nvPr/>
        </p:nvSpPr>
        <p:spPr>
          <a:xfrm>
            <a:off x="4782818" y="758006"/>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814249" y="3776697"/>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7381" t="18990" r="27380" b="19192"/>
          <a:stretch/>
        </p:blipFill>
        <p:spPr>
          <a:xfrm>
            <a:off x="741541" y="2471863"/>
            <a:ext cx="3800941" cy="2952000"/>
          </a:xfrm>
          <a:prstGeom prst="rect">
            <a:avLst/>
          </a:prstGeom>
        </p:spPr>
      </p:pic>
    </p:spTree>
    <p:extLst>
      <p:ext uri="{BB962C8B-B14F-4D97-AF65-F5344CB8AC3E}">
        <p14:creationId xmlns:p14="http://schemas.microsoft.com/office/powerpoint/2010/main" val="32990868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320746" y="6223828"/>
            <a:ext cx="1706217" cy="365125"/>
          </a:xfrm>
        </p:spPr>
        <p:txBody>
          <a:bodyPr/>
          <a:lstStyle/>
          <a:p>
            <a:fld id="{010386B8-D022-4DBB-9A29-0FD528CD1C82}" type="slidenum">
              <a:rPr lang="he-IL" smtClean="0"/>
              <a:t>48</a:t>
            </a:fld>
            <a:endParaRPr lang="he-IL"/>
          </a:p>
        </p:txBody>
      </p:sp>
      <p:pic>
        <p:nvPicPr>
          <p:cNvPr id="22" name="Picture 21" descr="C:\Users\crystallography\Desktop\SP4.png"/>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58368" y="1149652"/>
            <a:ext cx="6238800" cy="5054400"/>
          </a:xfrm>
          <a:prstGeom prst="rect">
            <a:avLst/>
          </a:prstGeom>
          <a:noFill/>
          <a:ln>
            <a:noFill/>
          </a:ln>
        </p:spPr>
      </p:pic>
      <p:sp>
        <p:nvSpPr>
          <p:cNvPr id="3" name="TextBox 2"/>
          <p:cNvSpPr txBox="1"/>
          <p:nvPr/>
        </p:nvSpPr>
        <p:spPr>
          <a:xfrm>
            <a:off x="1204545" y="571499"/>
            <a:ext cx="10568355" cy="461665"/>
          </a:xfrm>
          <a:prstGeom prst="rect">
            <a:avLst/>
          </a:prstGeom>
          <a:noFill/>
        </p:spPr>
        <p:txBody>
          <a:bodyPr wrap="square" rtlCol="0">
            <a:spAutoFit/>
          </a:bodyPr>
          <a:lstStyle/>
          <a:p>
            <a:r>
              <a:rPr lang="en-US" sz="2400" b="1" u="sng" dirty="0" smtClean="0">
                <a:solidFill>
                  <a:srgbClr val="002060"/>
                </a:solidFill>
                <a:latin typeface="Times New Roman" panose="02020603050405020304" pitchFamily="18" charset="0"/>
                <a:cs typeface="Times New Roman" panose="02020603050405020304" pitchFamily="18" charset="0"/>
              </a:rPr>
              <a:t>Stereographic </a:t>
            </a:r>
            <a:r>
              <a:rPr lang="en-US" sz="2400" b="1" u="sng" dirty="0">
                <a:solidFill>
                  <a:srgbClr val="002060"/>
                </a:solidFill>
                <a:latin typeface="Times New Roman" panose="02020603050405020304" pitchFamily="18" charset="0"/>
                <a:cs typeface="Times New Roman" panose="02020603050405020304" pitchFamily="18" charset="0"/>
              </a:rPr>
              <a:t>projection of reciprocal directions of silicon reciprocal lattice</a:t>
            </a:r>
          </a:p>
        </p:txBody>
      </p:sp>
      <mc:AlternateContent xmlns:mc="http://schemas.openxmlformats.org/markup-compatibility/2006" xmlns:a14="http://schemas.microsoft.com/office/drawing/2010/main">
        <mc:Choice Requires="a14">
          <p:sp>
            <p:nvSpPr>
              <p:cNvPr id="4" name="TextBox 3"/>
              <p:cNvSpPr txBox="1"/>
              <p:nvPr/>
            </p:nvSpPr>
            <p:spPr>
              <a:xfrm>
                <a:off x="7197168" y="1339328"/>
                <a:ext cx="4268009" cy="2551339"/>
              </a:xfrm>
              <a:prstGeom prst="rect">
                <a:avLst/>
              </a:prstGeom>
              <a:noFill/>
            </p:spPr>
            <p:txBody>
              <a:bodyPr wrap="square" rtlCol="0">
                <a:spAutoFit/>
              </a:bodyPr>
              <a:lstStyle/>
              <a:p>
                <a:pPr algn="just"/>
                <a:r>
                  <a:rPr lang="en-US" dirty="0" smtClean="0">
                    <a:solidFill>
                      <a:srgbClr val="002060"/>
                    </a:solidFill>
                    <a:latin typeface="Times New Roman" panose="02020603050405020304" pitchFamily="18" charset="0"/>
                    <a:cs typeface="Times New Roman" panose="02020603050405020304" pitchFamily="18" charset="0"/>
                  </a:rPr>
                  <a:t>Each point represents a reciprocal direction which is normal to a silicon lattice plane</a:t>
                </a:r>
              </a:p>
              <a:p>
                <a:pPr algn="just"/>
                <a:endParaRPr lang="en-US" b="1" dirty="0">
                  <a:solidFill>
                    <a:srgbClr val="002060"/>
                  </a:solidFill>
                  <a:latin typeface="Times New Roman" panose="02020603050405020304" pitchFamily="18" charset="0"/>
                  <a:cs typeface="Times New Roman" panose="02020603050405020304" pitchFamily="18" charset="0"/>
                </a:endParaRPr>
              </a:p>
              <a:p>
                <a:pPr algn="just"/>
                <a:r>
                  <a:rPr lang="en-US" dirty="0" smtClean="0">
                    <a:solidFill>
                      <a:srgbClr val="002060"/>
                    </a:solidFill>
                    <a:latin typeface="Times New Roman" panose="02020603050405020304" pitchFamily="18" charset="0"/>
                    <a:cs typeface="Times New Roman" panose="02020603050405020304" pitchFamily="18" charset="0"/>
                  </a:rPr>
                  <a:t>Planes </a:t>
                </a:r>
                <a14:m>
                  <m:oMath xmlns:m="http://schemas.openxmlformats.org/officeDocument/2006/math">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111</m:t>
                    </m:r>
                    <m:r>
                      <a:rPr lang="en-US" i="1">
                        <a:solidFill>
                          <a:srgbClr val="002060"/>
                        </a:solidFill>
                        <a:latin typeface="Cambria Math" panose="02040503050406030204" pitchFamily="18" charset="0"/>
                      </a:rPr>
                      <m:t>)</m:t>
                    </m:r>
                  </m:oMath>
                </a14:m>
                <a:r>
                  <a:rPr lang="en-US" dirty="0">
                    <a:solidFill>
                      <a:srgbClr val="002060"/>
                    </a:solidFill>
                    <a:latin typeface="David" panose="020E0502060401010101" pitchFamily="34" charset="-79"/>
                    <a:cs typeface="David" panose="020E0502060401010101" pitchFamily="34" charset="-79"/>
                  </a:rPr>
                  <a:t> &amp; </a:t>
                </a:r>
                <a14:m>
                  <m:oMath xmlns:m="http://schemas.openxmlformats.org/officeDocument/2006/math">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110</m:t>
                    </m:r>
                    <m:r>
                      <a:rPr lang="en-US" i="1">
                        <a:solidFill>
                          <a:srgbClr val="002060"/>
                        </a:solidFill>
                        <a:latin typeface="Cambria Math" panose="02040503050406030204" pitchFamily="18" charset="0"/>
                      </a:rPr>
                      <m:t>)</m:t>
                    </m:r>
                  </m:oMath>
                </a14:m>
                <a:r>
                  <a:rPr lang="en-US" dirty="0">
                    <a:solidFill>
                      <a:srgbClr val="002060"/>
                    </a:solidFill>
                    <a:latin typeface="David" panose="020E0502060401010101" pitchFamily="34" charset="-79"/>
                    <a:cs typeface="David" panose="020E0502060401010101" pitchFamily="34" charset="-79"/>
                  </a:rPr>
                  <a:t> </a:t>
                </a:r>
                <a:r>
                  <a:rPr lang="en-US" dirty="0" smtClean="0">
                    <a:solidFill>
                      <a:srgbClr val="002060"/>
                    </a:solidFill>
                    <a:latin typeface="David" panose="020E0502060401010101" pitchFamily="34" charset="-79"/>
                    <a:cs typeface="David" panose="020E0502060401010101" pitchFamily="34" charset="-79"/>
                  </a:rPr>
                  <a:t>are marked in the plot, both known as cleavage planes</a:t>
                </a:r>
              </a:p>
              <a:p>
                <a:pPr algn="just"/>
                <a:endParaRPr lang="en-US" dirty="0">
                  <a:solidFill>
                    <a:srgbClr val="002060"/>
                  </a:solidFill>
                  <a:latin typeface="David" panose="020E0502060401010101" pitchFamily="34" charset="-79"/>
                  <a:cs typeface="David" panose="020E0502060401010101" pitchFamily="34" charset="-79"/>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chemeClr val="bg2">
                              <a:lumMod val="75000"/>
                            </a:schemeClr>
                          </a:solidFill>
                          <a:latin typeface="Cambria Math" panose="02040503050406030204" pitchFamily="18" charset="0"/>
                          <a:cs typeface="David" panose="020E0502060401010101" pitchFamily="34" charset="-79"/>
                        </a:rPr>
                        <m:t>𝑴𝒂𝒙</m:t>
                      </m:r>
                      <m:r>
                        <a:rPr lang="en-US" b="1" i="1" smtClean="0">
                          <a:solidFill>
                            <a:schemeClr val="bg2">
                              <a:lumMod val="75000"/>
                            </a:schemeClr>
                          </a:solidFill>
                          <a:latin typeface="Cambria Math" panose="02040503050406030204" pitchFamily="18" charset="0"/>
                          <a:cs typeface="David" panose="020E0502060401010101" pitchFamily="34" charset="-79"/>
                        </a:rPr>
                        <m:t> </m:t>
                      </m:r>
                      <m:r>
                        <a:rPr lang="en-US" b="1" i="1" smtClean="0">
                          <a:solidFill>
                            <a:schemeClr val="bg2">
                              <a:lumMod val="75000"/>
                            </a:schemeClr>
                          </a:solidFill>
                          <a:latin typeface="Cambria Math" panose="02040503050406030204" pitchFamily="18" charset="0"/>
                          <a:cs typeface="David" panose="020E0502060401010101" pitchFamily="34" charset="-79"/>
                        </a:rPr>
                        <m:t>𝑪𝑨</m:t>
                      </m:r>
                      <m:d>
                        <m:dPr>
                          <m:ctrlPr>
                            <a:rPr lang="en-US" b="1" i="1">
                              <a:solidFill>
                                <a:schemeClr val="bg2">
                                  <a:lumMod val="75000"/>
                                </a:schemeClr>
                              </a:solidFill>
                              <a:latin typeface="Cambria Math" panose="02040503050406030204" pitchFamily="18" charset="0"/>
                              <a:cs typeface="David" panose="020E0502060401010101" pitchFamily="34" charset="-79"/>
                            </a:rPr>
                          </m:ctrlPr>
                        </m:dPr>
                        <m:e>
                          <m:r>
                            <a:rPr lang="en-US" b="1" i="1">
                              <a:solidFill>
                                <a:schemeClr val="bg2">
                                  <a:lumMod val="75000"/>
                                </a:schemeClr>
                              </a:solidFill>
                              <a:latin typeface="Cambria Math" panose="02040503050406030204" pitchFamily="18" charset="0"/>
                              <a:cs typeface="David" panose="020E0502060401010101" pitchFamily="34" charset="-79"/>
                            </a:rPr>
                            <m:t>𝟏𝟏𝟏</m:t>
                          </m:r>
                        </m:e>
                      </m:d>
                      <m:r>
                        <a:rPr lang="en-US" b="1" i="1">
                          <a:solidFill>
                            <a:schemeClr val="bg2">
                              <a:lumMod val="75000"/>
                            </a:schemeClr>
                          </a:solidFill>
                          <a:latin typeface="Cambria Math" panose="02040503050406030204" pitchFamily="18" charset="0"/>
                          <a:cs typeface="David" panose="020E0502060401010101" pitchFamily="34" charset="-79"/>
                        </a:rPr>
                        <m:t>=</m:t>
                      </m:r>
                      <m:sSub>
                        <m:sSubPr>
                          <m:ctrlPr>
                            <a:rPr lang="en-US" b="1" i="1">
                              <a:solidFill>
                                <a:schemeClr val="bg2">
                                  <a:lumMod val="75000"/>
                                </a:schemeClr>
                              </a:solidFill>
                              <a:latin typeface="Cambria Math" panose="02040503050406030204" pitchFamily="18" charset="0"/>
                              <a:cs typeface="David" panose="020E0502060401010101" pitchFamily="34" charset="-79"/>
                            </a:rPr>
                          </m:ctrlPr>
                        </m:sSubPr>
                        <m:e>
                          <m:r>
                            <a:rPr lang="en-US" b="1" i="1">
                              <a:solidFill>
                                <a:schemeClr val="bg2">
                                  <a:lumMod val="75000"/>
                                </a:schemeClr>
                              </a:solidFill>
                              <a:latin typeface="Cambria Math" panose="02040503050406030204" pitchFamily="18" charset="0"/>
                              <a:cs typeface="David" panose="020E0502060401010101" pitchFamily="34" charset="-79"/>
                            </a:rPr>
                            <m:t>𝟓𝟓</m:t>
                          </m:r>
                          <m:r>
                            <a:rPr lang="en-US" b="1" i="1">
                              <a:solidFill>
                                <a:schemeClr val="bg2">
                                  <a:lumMod val="75000"/>
                                </a:schemeClr>
                              </a:solidFill>
                              <a:latin typeface="Cambria Math" panose="02040503050406030204" pitchFamily="18" charset="0"/>
                              <a:cs typeface="David" panose="020E0502060401010101" pitchFamily="34" charset="-79"/>
                            </a:rPr>
                            <m:t>.</m:t>
                          </m:r>
                          <m:r>
                            <a:rPr lang="en-US" b="1" i="1">
                              <a:solidFill>
                                <a:schemeClr val="bg2">
                                  <a:lumMod val="75000"/>
                                </a:schemeClr>
                              </a:solidFill>
                              <a:latin typeface="Cambria Math" panose="02040503050406030204" pitchFamily="18" charset="0"/>
                              <a:cs typeface="David" panose="020E0502060401010101" pitchFamily="34" charset="-79"/>
                            </a:rPr>
                            <m:t>𝟕𝟕</m:t>
                          </m:r>
                        </m:e>
                        <m:sub>
                          <m:r>
                            <a:rPr lang="en-US">
                              <a:solidFill>
                                <a:schemeClr val="bg2">
                                  <a:lumMod val="75000"/>
                                </a:schemeClr>
                              </a:solidFill>
                              <a:latin typeface="Cambria Math" panose="02040503050406030204" pitchFamily="18" charset="0"/>
                            </a:rPr>
                            <m:t>[</m:t>
                          </m:r>
                          <m:sSup>
                            <m:sSupPr>
                              <m:ctrlPr>
                                <a:rPr lang="en-US" i="1">
                                  <a:solidFill>
                                    <a:schemeClr val="bg2">
                                      <a:lumMod val="75000"/>
                                    </a:schemeClr>
                                  </a:solidFill>
                                  <a:latin typeface="Cambria Math" panose="02040503050406030204" pitchFamily="18" charset="0"/>
                                </a:rPr>
                              </m:ctrlPr>
                            </m:sSupPr>
                            <m:e>
                              <m:r>
                                <a:rPr lang="en-US" i="1">
                                  <a:solidFill>
                                    <a:schemeClr val="bg2">
                                      <a:lumMod val="75000"/>
                                    </a:schemeClr>
                                  </a:solidFill>
                                  <a:latin typeface="Cambria Math" panose="02040503050406030204" pitchFamily="18" charset="0"/>
                                </a:rPr>
                                <m:t>Å</m:t>
                              </m:r>
                            </m:e>
                            <m:sup>
                              <m:r>
                                <a:rPr lang="en-US" i="1">
                                  <a:solidFill>
                                    <a:schemeClr val="bg2">
                                      <a:lumMod val="75000"/>
                                    </a:schemeClr>
                                  </a:solidFill>
                                  <a:latin typeface="Cambria Math" panose="02040503050406030204" pitchFamily="18" charset="0"/>
                                </a:rPr>
                                <m:t>3</m:t>
                              </m:r>
                            </m:sup>
                          </m:sSup>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𝑒</m:t>
                          </m:r>
                          <m:r>
                            <a:rPr lang="en-US">
                              <a:solidFill>
                                <a:schemeClr val="bg2">
                                  <a:lumMod val="75000"/>
                                </a:schemeClr>
                              </a:solidFill>
                              <a:latin typeface="Cambria Math" panose="02040503050406030204" pitchFamily="18" charset="0"/>
                            </a:rPr>
                            <m:t>]</m:t>
                          </m:r>
                        </m:sub>
                      </m:sSub>
                    </m:oMath>
                  </m:oMathPara>
                </a14:m>
                <a:endParaRPr lang="en-US" dirty="0">
                  <a:latin typeface="Times New Roman" panose="02020603050405020304" pitchFamily="18" charset="0"/>
                  <a:cs typeface="Times New Roman" panose="02020603050405020304" pitchFamily="18" charset="0"/>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chemeClr val="accent3">
                              <a:lumMod val="75000"/>
                            </a:schemeClr>
                          </a:solidFill>
                          <a:latin typeface="Cambria Math" panose="02040503050406030204" pitchFamily="18" charset="0"/>
                          <a:cs typeface="David" panose="020E0502060401010101" pitchFamily="34" charset="-79"/>
                        </a:rPr>
                        <m:t>𝑴𝒂𝒙</m:t>
                      </m:r>
                      <m:r>
                        <a:rPr lang="en-US" b="1" i="1" smtClean="0">
                          <a:solidFill>
                            <a:schemeClr val="accent3">
                              <a:lumMod val="75000"/>
                            </a:schemeClr>
                          </a:solidFill>
                          <a:latin typeface="Cambria Math" panose="02040503050406030204" pitchFamily="18" charset="0"/>
                          <a:cs typeface="David" panose="020E0502060401010101" pitchFamily="34" charset="-79"/>
                        </a:rPr>
                        <m:t> </m:t>
                      </m:r>
                      <m:r>
                        <a:rPr lang="en-US" b="1" i="1" smtClean="0">
                          <a:solidFill>
                            <a:schemeClr val="accent3">
                              <a:lumMod val="75000"/>
                            </a:schemeClr>
                          </a:solidFill>
                          <a:latin typeface="Cambria Math" panose="02040503050406030204" pitchFamily="18" charset="0"/>
                          <a:cs typeface="David" panose="020E0502060401010101" pitchFamily="34" charset="-79"/>
                        </a:rPr>
                        <m:t>𝑪𝑨</m:t>
                      </m:r>
                      <m:d>
                        <m:dPr>
                          <m:ctrlPr>
                            <a:rPr lang="en-US" b="1" i="1">
                              <a:solidFill>
                                <a:schemeClr val="accent3">
                                  <a:lumMod val="75000"/>
                                </a:schemeClr>
                              </a:solidFill>
                              <a:latin typeface="Cambria Math" panose="02040503050406030204" pitchFamily="18" charset="0"/>
                              <a:cs typeface="David" panose="020E0502060401010101" pitchFamily="34" charset="-79"/>
                            </a:rPr>
                          </m:ctrlPr>
                        </m:dPr>
                        <m:e>
                          <m:r>
                            <a:rPr lang="en-US" b="1" i="1">
                              <a:solidFill>
                                <a:schemeClr val="accent3">
                                  <a:lumMod val="75000"/>
                                </a:schemeClr>
                              </a:solidFill>
                              <a:latin typeface="Cambria Math" panose="02040503050406030204" pitchFamily="18" charset="0"/>
                              <a:cs typeface="David" panose="020E0502060401010101" pitchFamily="34" charset="-79"/>
                            </a:rPr>
                            <m:t>𝟏𝟏𝟎</m:t>
                          </m:r>
                        </m:e>
                      </m:d>
                      <m:r>
                        <a:rPr lang="en-US" b="1" i="1">
                          <a:solidFill>
                            <a:schemeClr val="accent3">
                              <a:lumMod val="75000"/>
                            </a:schemeClr>
                          </a:solidFill>
                          <a:latin typeface="Cambria Math" panose="02040503050406030204" pitchFamily="18" charset="0"/>
                          <a:cs typeface="David" panose="020E0502060401010101" pitchFamily="34" charset="-79"/>
                        </a:rPr>
                        <m:t>=</m:t>
                      </m:r>
                      <m:sSub>
                        <m:sSubPr>
                          <m:ctrlPr>
                            <a:rPr lang="en-US" b="1" i="1">
                              <a:solidFill>
                                <a:schemeClr val="accent3">
                                  <a:lumMod val="75000"/>
                                </a:schemeClr>
                              </a:solidFill>
                              <a:latin typeface="Cambria Math" panose="02040503050406030204" pitchFamily="18" charset="0"/>
                              <a:cs typeface="David" panose="020E0502060401010101" pitchFamily="34" charset="-79"/>
                            </a:rPr>
                          </m:ctrlPr>
                        </m:sSubPr>
                        <m:e>
                          <m:r>
                            <a:rPr lang="en-US" b="1" i="1">
                              <a:solidFill>
                                <a:schemeClr val="accent3">
                                  <a:lumMod val="75000"/>
                                </a:schemeClr>
                              </a:solidFill>
                              <a:latin typeface="Cambria Math" panose="02040503050406030204" pitchFamily="18" charset="0"/>
                              <a:cs typeface="David" panose="020E0502060401010101" pitchFamily="34" charset="-79"/>
                            </a:rPr>
                            <m:t>𝟖</m:t>
                          </m:r>
                          <m:r>
                            <a:rPr lang="en-US" b="1" i="1">
                              <a:solidFill>
                                <a:schemeClr val="accent3">
                                  <a:lumMod val="75000"/>
                                </a:schemeClr>
                              </a:solidFill>
                              <a:latin typeface="Cambria Math" panose="02040503050406030204" pitchFamily="18" charset="0"/>
                              <a:cs typeface="David" panose="020E0502060401010101" pitchFamily="34" charset="-79"/>
                            </a:rPr>
                            <m:t>.</m:t>
                          </m:r>
                          <m:r>
                            <a:rPr lang="en-US" b="1" i="1">
                              <a:solidFill>
                                <a:schemeClr val="accent3">
                                  <a:lumMod val="75000"/>
                                </a:schemeClr>
                              </a:solidFill>
                              <a:latin typeface="Cambria Math" panose="02040503050406030204" pitchFamily="18" charset="0"/>
                              <a:cs typeface="David" panose="020E0502060401010101" pitchFamily="34" charset="-79"/>
                            </a:rPr>
                            <m:t>𝟗𝟗</m:t>
                          </m:r>
                        </m:e>
                        <m:sub>
                          <m:r>
                            <a:rPr lang="en-US">
                              <a:solidFill>
                                <a:schemeClr val="accent3">
                                  <a:lumMod val="75000"/>
                                </a:schemeClr>
                              </a:solidFill>
                              <a:latin typeface="Cambria Math" panose="02040503050406030204" pitchFamily="18" charset="0"/>
                            </a:rPr>
                            <m:t>[</m:t>
                          </m:r>
                          <m:sSup>
                            <m:sSupPr>
                              <m:ctrlPr>
                                <a:rPr lang="en-US" i="1">
                                  <a:solidFill>
                                    <a:schemeClr val="accent3">
                                      <a:lumMod val="75000"/>
                                    </a:schemeClr>
                                  </a:solidFill>
                                  <a:latin typeface="Cambria Math" panose="02040503050406030204" pitchFamily="18" charset="0"/>
                                </a:rPr>
                              </m:ctrlPr>
                            </m:sSupPr>
                            <m:e>
                              <m:r>
                                <a:rPr lang="en-US" i="1">
                                  <a:solidFill>
                                    <a:schemeClr val="accent3">
                                      <a:lumMod val="75000"/>
                                    </a:schemeClr>
                                  </a:solidFill>
                                  <a:latin typeface="Cambria Math" panose="02040503050406030204" pitchFamily="18" charset="0"/>
                                </a:rPr>
                                <m:t>Å</m:t>
                              </m:r>
                            </m:e>
                            <m:sup>
                              <m:r>
                                <a:rPr lang="en-US" i="1">
                                  <a:solidFill>
                                    <a:schemeClr val="accent3">
                                      <a:lumMod val="75000"/>
                                    </a:schemeClr>
                                  </a:solidFill>
                                  <a:latin typeface="Cambria Math" panose="02040503050406030204" pitchFamily="18" charset="0"/>
                                </a:rPr>
                                <m:t>3</m:t>
                              </m:r>
                            </m:sup>
                          </m:sSup>
                          <m:r>
                            <a:rPr lang="en-US" i="1">
                              <a:solidFill>
                                <a:schemeClr val="accent3">
                                  <a:lumMod val="75000"/>
                                </a:schemeClr>
                              </a:solidFill>
                              <a:latin typeface="Cambria Math" panose="02040503050406030204" pitchFamily="18" charset="0"/>
                            </a:rPr>
                            <m:t>/</m:t>
                          </m:r>
                          <m:r>
                            <a:rPr lang="en-US" i="1">
                              <a:solidFill>
                                <a:schemeClr val="accent3">
                                  <a:lumMod val="75000"/>
                                </a:schemeClr>
                              </a:solidFill>
                              <a:latin typeface="Cambria Math" panose="02040503050406030204" pitchFamily="18" charset="0"/>
                            </a:rPr>
                            <m:t>𝑒</m:t>
                          </m:r>
                          <m:r>
                            <a:rPr lang="en-US">
                              <a:solidFill>
                                <a:schemeClr val="accent3">
                                  <a:lumMod val="75000"/>
                                </a:schemeClr>
                              </a:solidFill>
                              <a:latin typeface="Cambria Math" panose="02040503050406030204" pitchFamily="18" charset="0"/>
                            </a:rPr>
                            <m:t>]</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197168" y="1339328"/>
                <a:ext cx="4268009" cy="2551339"/>
              </a:xfrm>
              <a:prstGeom prst="rect">
                <a:avLst/>
              </a:prstGeom>
              <a:blipFill>
                <a:blip r:embed="rId4"/>
                <a:stretch>
                  <a:fillRect l="-1286" t="-1435" r="-1143"/>
                </a:stretch>
              </a:blipFill>
            </p:spPr>
            <p:txBody>
              <a:bodyPr/>
              <a:lstStyle/>
              <a:p>
                <a:r>
                  <a:rPr lang="en-US">
                    <a:noFill/>
                  </a:rPr>
                  <a:t> </a:t>
                </a:r>
              </a:p>
            </p:txBody>
          </p:sp>
        </mc:Fallback>
      </mc:AlternateContent>
      <p:sp>
        <p:nvSpPr>
          <p:cNvPr id="5" name="Oval 4"/>
          <p:cNvSpPr/>
          <p:nvPr/>
        </p:nvSpPr>
        <p:spPr>
          <a:xfrm>
            <a:off x="7109244" y="3103685"/>
            <a:ext cx="144000" cy="144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138556" y="3528638"/>
            <a:ext cx="90000" cy="9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132504" y="1501373"/>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126645" y="2304396"/>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1800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716391" y="6223828"/>
            <a:ext cx="1706217" cy="365125"/>
          </a:xfrm>
        </p:spPr>
        <p:txBody>
          <a:bodyPr/>
          <a:lstStyle/>
          <a:p>
            <a:fld id="{010386B8-D022-4DBB-9A29-0FD528CD1C82}" type="slidenum">
              <a:rPr lang="he-IL" smtClean="0"/>
              <a:t>49</a:t>
            </a:fld>
            <a:endParaRPr lang="he-IL" dirty="0"/>
          </a:p>
        </p:txBody>
      </p:sp>
      <mc:AlternateContent xmlns:mc="http://schemas.openxmlformats.org/markup-compatibility/2006" xmlns:a14="http://schemas.microsoft.com/office/drawing/2010/main">
        <mc:Choice Requires="a14">
          <p:sp>
            <p:nvSpPr>
              <p:cNvPr id="14" name="TextBox 13"/>
              <p:cNvSpPr txBox="1"/>
              <p:nvPr/>
            </p:nvSpPr>
            <p:spPr>
              <a:xfrm>
                <a:off x="655607" y="782214"/>
                <a:ext cx="4520324"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u="sng" smtClean="0">
                          <a:solidFill>
                            <a:srgbClr val="CC0066"/>
                          </a:solidFill>
                          <a:latin typeface="Cambria Math" panose="02040503050406030204" pitchFamily="18" charset="0"/>
                          <a:cs typeface="David" panose="020E0502060401010101" pitchFamily="34" charset="-79"/>
                        </a:rPr>
                        <m:t>𝑳𝒊𝑵𝒃</m:t>
                      </m:r>
                      <m:sSub>
                        <m:sSubPr>
                          <m:ctrlPr>
                            <a:rPr lang="en-US" sz="4000" b="1" i="1" u="sng">
                              <a:solidFill>
                                <a:srgbClr val="CC0066"/>
                              </a:solidFill>
                              <a:latin typeface="Cambria Math" panose="02040503050406030204" pitchFamily="18" charset="0"/>
                              <a:cs typeface="David" panose="020E0502060401010101" pitchFamily="34" charset="-79"/>
                            </a:rPr>
                          </m:ctrlPr>
                        </m:sSubPr>
                        <m:e>
                          <m:r>
                            <a:rPr lang="en-US" sz="4000" b="1" i="1" u="sng">
                              <a:solidFill>
                                <a:srgbClr val="CC0066"/>
                              </a:solidFill>
                              <a:latin typeface="Cambria Math" panose="02040503050406030204" pitchFamily="18" charset="0"/>
                              <a:cs typeface="David" panose="020E0502060401010101" pitchFamily="34" charset="-79"/>
                            </a:rPr>
                            <m:t>𝑶</m:t>
                          </m:r>
                        </m:e>
                        <m:sub>
                          <m:r>
                            <a:rPr lang="en-US" sz="4000" b="1" i="1" u="sng">
                              <a:solidFill>
                                <a:srgbClr val="CC0066"/>
                              </a:solidFill>
                              <a:latin typeface="Cambria Math" panose="02040503050406030204" pitchFamily="18" charset="0"/>
                              <a:cs typeface="David" panose="020E0502060401010101" pitchFamily="34" charset="-79"/>
                            </a:rPr>
                            <m:t>𝟑</m:t>
                          </m:r>
                        </m:sub>
                      </m:sSub>
                      <m:r>
                        <a:rPr lang="en-US" sz="4000" b="1" i="1" u="sng" smtClean="0">
                          <a:solidFill>
                            <a:srgbClr val="CC0066"/>
                          </a:solidFill>
                          <a:latin typeface="Cambria Math" panose="02040503050406030204" pitchFamily="18" charset="0"/>
                          <a:cs typeface="David" panose="020E0502060401010101" pitchFamily="34" charset="-79"/>
                        </a:rPr>
                        <m:t> </m:t>
                      </m:r>
                      <m:r>
                        <a:rPr lang="en-US" sz="4000" b="1" i="1" u="sng" smtClean="0">
                          <a:solidFill>
                            <a:srgbClr val="CC0066"/>
                          </a:solidFill>
                          <a:latin typeface="Cambria Math" panose="02040503050406030204" pitchFamily="18" charset="0"/>
                          <a:cs typeface="David" panose="020E0502060401010101" pitchFamily="34" charset="-79"/>
                        </a:rPr>
                        <m:t>𝒔𝒕𝒓𝒖𝒄𝒕𝒖𝒓𝒆</m:t>
                      </m:r>
                    </m:oMath>
                  </m:oMathPara>
                </a14:m>
                <a:endParaRPr lang="en-US" sz="4800" b="1" u="sng" dirty="0">
                  <a:solidFill>
                    <a:srgbClr val="CC0066"/>
                  </a:solidFill>
                  <a:latin typeface="David" panose="020E0502060401010101" pitchFamily="34" charset="-79"/>
                  <a:cs typeface="David" panose="020E0502060401010101" pitchFamily="34" charset="-79"/>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55607" y="782214"/>
                <a:ext cx="4520324" cy="707886"/>
              </a:xfrm>
              <a:prstGeom prst="rect">
                <a:avLst/>
              </a:prstGeom>
              <a:blipFill>
                <a:blip r:embed="rId2"/>
                <a:stretch>
                  <a:fillRect/>
                </a:stretch>
              </a:blipFill>
            </p:spPr>
            <p:txBody>
              <a:bodyPr/>
              <a:lstStyle/>
              <a:p>
                <a:r>
                  <a:rPr lang="en-US">
                    <a:noFill/>
                  </a:rPr>
                  <a:t> </a:t>
                </a:r>
              </a:p>
            </p:txBody>
          </p:sp>
        </mc:Fallback>
      </mc:AlternateContent>
      <p:sp>
        <p:nvSpPr>
          <p:cNvPr id="15" name="TextBox 14"/>
          <p:cNvSpPr txBox="1"/>
          <p:nvPr/>
        </p:nvSpPr>
        <p:spPr>
          <a:xfrm>
            <a:off x="5895286" y="775715"/>
            <a:ext cx="5895194" cy="707886"/>
          </a:xfrm>
          <a:prstGeom prst="rect">
            <a:avLst/>
          </a:prstGeom>
          <a:noFill/>
        </p:spPr>
        <p:txBody>
          <a:bodyPr wrap="square" rtlCol="0">
            <a:spAutoFit/>
          </a:bodyPr>
          <a:lstStyle/>
          <a:p>
            <a:r>
              <a:rPr lang="en-US" sz="4000" b="1" u="sng" dirty="0" smtClean="0">
                <a:solidFill>
                  <a:srgbClr val="CC0066"/>
                </a:solidFill>
                <a:latin typeface="David" panose="020E0502060401010101" pitchFamily="34" charset="-79"/>
                <a:cs typeface="David" panose="020E0502060401010101" pitchFamily="34" charset="-79"/>
              </a:rPr>
              <a:t>Structural information</a:t>
            </a:r>
            <a:endParaRPr lang="en-US" sz="4000" b="1" u="sng" dirty="0">
              <a:solidFill>
                <a:srgbClr val="CC0066"/>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0" name="TextBox 9"/>
              <p:cNvSpPr txBox="1"/>
              <p:nvPr/>
            </p:nvSpPr>
            <p:spPr>
              <a:xfrm>
                <a:off x="5910906" y="1671039"/>
                <a:ext cx="3386153" cy="3857916"/>
              </a:xfrm>
              <a:prstGeom prst="rect">
                <a:avLst/>
              </a:prstGeom>
              <a:noFill/>
            </p:spPr>
            <p:txBody>
              <a:bodyPr wrap="square" rtlCol="1">
                <a:spAutoFit/>
              </a:bodyPr>
              <a:lstStyle/>
              <a:p>
                <a:r>
                  <a:rPr lang="en-US" sz="1600" u="sng" dirty="0" smtClean="0">
                    <a:solidFill>
                      <a:srgbClr val="0070C0"/>
                    </a:solidFill>
                    <a:latin typeface="Times New Roman" panose="02020603050405020304" pitchFamily="18" charset="0"/>
                    <a:cs typeface="Times New Roman" panose="02020603050405020304" pitchFamily="18" charset="0"/>
                  </a:rPr>
                  <a:t>Crystal system</a:t>
                </a:r>
                <a:r>
                  <a:rPr lang="en-US" sz="1600" dirty="0" smtClean="0">
                    <a:solidFill>
                      <a:srgbClr val="0070C0"/>
                    </a:solidFill>
                    <a:latin typeface="Times New Roman" panose="02020603050405020304" pitchFamily="18" charset="0"/>
                    <a:cs typeface="Times New Roman" panose="02020603050405020304" pitchFamily="18" charset="0"/>
                  </a:rPr>
                  <a:t>: </a:t>
                </a:r>
              </a:p>
              <a:p>
                <a:r>
                  <a:rPr lang="en-US" sz="1400" dirty="0" smtClean="0">
                    <a:solidFill>
                      <a:srgbClr val="002060"/>
                    </a:solidFill>
                    <a:latin typeface="Times New Roman" panose="02020603050405020304" pitchFamily="18" charset="0"/>
                    <a:cs typeface="Times New Roman" panose="02020603050405020304" pitchFamily="18" charset="0"/>
                  </a:rPr>
                  <a:t>Trigonal</a:t>
                </a:r>
              </a:p>
              <a:p>
                <a:r>
                  <a:rPr lang="en-US" sz="1600" u="sng" dirty="0" smtClean="0">
                    <a:solidFill>
                      <a:srgbClr val="0070C0"/>
                    </a:solidFill>
                    <a:latin typeface="Times New Roman" panose="02020603050405020304" pitchFamily="18" charset="0"/>
                    <a:cs typeface="Times New Roman" panose="02020603050405020304" pitchFamily="18" charset="0"/>
                  </a:rPr>
                  <a:t>Lattice parameter</a:t>
                </a:r>
                <a:r>
                  <a:rPr lang="en-US" sz="1600" dirty="0" smtClean="0">
                    <a:solidFill>
                      <a:srgbClr val="0070C0"/>
                    </a:solidFill>
                    <a:latin typeface="Times New Roman" panose="02020603050405020304" pitchFamily="18" charset="0"/>
                    <a:cs typeface="Times New Roman" panose="02020603050405020304" pitchFamily="18" charset="0"/>
                  </a:rPr>
                  <a:t>s:</a:t>
                </a:r>
              </a:p>
              <a:p>
                <a:r>
                  <a:rPr lang="en-US" sz="1600" dirty="0" smtClean="0">
                    <a:solidFill>
                      <a:srgbClr val="002060"/>
                    </a:solidFill>
                    <a:latin typeface="Times New Roman" panose="02020603050405020304" pitchFamily="18" charset="0"/>
                    <a:cs typeface="Times New Roman" panose="02020603050405020304" pitchFamily="18" charset="0"/>
                  </a:rPr>
                  <a:t>(hexagonal </a:t>
                </a:r>
                <a:r>
                  <a:rPr lang="en-US" sz="1600" dirty="0">
                    <a:solidFill>
                      <a:srgbClr val="002060"/>
                    </a:solidFill>
                    <a:latin typeface="Times New Roman" panose="02020603050405020304" pitchFamily="18" charset="0"/>
                    <a:cs typeface="Times New Roman" panose="02020603050405020304" pitchFamily="18" charset="0"/>
                  </a:rPr>
                  <a:t>setting</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dirty="0">
                  <a:solidFill>
                    <a:srgbClr val="00206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sz="1400" i="1" smtClean="0">
                              <a:solidFill>
                                <a:srgbClr val="002060"/>
                              </a:solidFill>
                              <a:latin typeface="Cambria Math" panose="02040503050406030204" pitchFamily="18" charset="0"/>
                            </a:rPr>
                          </m:ctrlPr>
                        </m:sSubPr>
                        <m:e>
                          <m:r>
                            <a:rPr lang="en-US" sz="1400" i="1">
                              <a:solidFill>
                                <a:srgbClr val="002060"/>
                              </a:solidFill>
                              <a:latin typeface="Cambria Math" panose="02040503050406030204" pitchFamily="18" charset="0"/>
                            </a:rPr>
                            <m:t>𝑎</m:t>
                          </m:r>
                        </m:e>
                        <m:sub>
                          <m:r>
                            <a:rPr lang="en-US" sz="1400" i="1">
                              <a:solidFill>
                                <a:srgbClr val="002060"/>
                              </a:solidFill>
                              <a:latin typeface="Cambria Math" panose="02040503050406030204" pitchFamily="18" charset="0"/>
                            </a:rPr>
                            <m:t>1</m:t>
                          </m:r>
                        </m:sub>
                      </m:sSub>
                      <m:r>
                        <a:rPr lang="en-US" sz="1400" i="1">
                          <a:solidFill>
                            <a:srgbClr val="002060"/>
                          </a:solidFill>
                          <a:latin typeface="Cambria Math" panose="02040503050406030204" pitchFamily="18" charset="0"/>
                        </a:rPr>
                        <m:t>=</m:t>
                      </m:r>
                      <m:sSub>
                        <m:sSubPr>
                          <m:ctrlPr>
                            <a:rPr lang="en-US" sz="1400" i="1">
                              <a:solidFill>
                                <a:srgbClr val="002060"/>
                              </a:solidFill>
                              <a:latin typeface="Cambria Math" panose="02040503050406030204" pitchFamily="18" charset="0"/>
                            </a:rPr>
                          </m:ctrlPr>
                        </m:sSubPr>
                        <m:e>
                          <m:r>
                            <a:rPr lang="en-US" sz="1400" i="1">
                              <a:solidFill>
                                <a:srgbClr val="002060"/>
                              </a:solidFill>
                              <a:latin typeface="Cambria Math" panose="02040503050406030204" pitchFamily="18" charset="0"/>
                            </a:rPr>
                            <m:t>𝑎</m:t>
                          </m:r>
                        </m:e>
                        <m:sub>
                          <m:r>
                            <a:rPr lang="en-US" sz="1400" i="1">
                              <a:solidFill>
                                <a:srgbClr val="002060"/>
                              </a:solidFill>
                              <a:latin typeface="Cambria Math" panose="02040503050406030204" pitchFamily="18" charset="0"/>
                            </a:rPr>
                            <m:t>2</m:t>
                          </m:r>
                        </m:sub>
                      </m:sSub>
                      <m:r>
                        <a:rPr lang="en-US" sz="1400" i="1">
                          <a:solidFill>
                            <a:srgbClr val="002060"/>
                          </a:solidFill>
                          <a:latin typeface="Cambria Math" panose="02040503050406030204" pitchFamily="18" charset="0"/>
                        </a:rPr>
                        <m:t>=</m:t>
                      </m:r>
                      <m:r>
                        <a:rPr lang="en-US" sz="1400" i="1">
                          <a:solidFill>
                            <a:srgbClr val="002060"/>
                          </a:solidFill>
                          <a:latin typeface="Cambria Math" panose="02040503050406030204" pitchFamily="18" charset="0"/>
                        </a:rPr>
                        <m:t>5</m:t>
                      </m:r>
                      <m:r>
                        <a:rPr lang="en-US" sz="1400" i="1">
                          <a:solidFill>
                            <a:srgbClr val="002060"/>
                          </a:solidFill>
                          <a:latin typeface="Cambria Math" panose="02040503050406030204" pitchFamily="18" charset="0"/>
                        </a:rPr>
                        <m:t>.</m:t>
                      </m:r>
                      <m:r>
                        <a:rPr lang="en-US" sz="1400" i="1">
                          <a:solidFill>
                            <a:srgbClr val="002060"/>
                          </a:solidFill>
                          <a:latin typeface="Cambria Math" panose="02040503050406030204" pitchFamily="18" charset="0"/>
                        </a:rPr>
                        <m:t>15</m:t>
                      </m:r>
                      <m:r>
                        <a:rPr lang="en-US" sz="1400" i="1">
                          <a:solidFill>
                            <a:srgbClr val="002060"/>
                          </a:solidFill>
                          <a:latin typeface="Cambria Math" panose="02040503050406030204" pitchFamily="18" charset="0"/>
                        </a:rPr>
                        <m:t>Å </m:t>
                      </m:r>
                      <m:sSub>
                        <m:sSubPr>
                          <m:ctrlPr>
                            <a:rPr lang="en-US" sz="1400" i="1">
                              <a:solidFill>
                                <a:srgbClr val="002060"/>
                              </a:solidFill>
                              <a:latin typeface="Cambria Math" panose="02040503050406030204" pitchFamily="18" charset="0"/>
                            </a:rPr>
                          </m:ctrlPr>
                        </m:sSubPr>
                        <m:e>
                          <m:r>
                            <a:rPr lang="en-US" sz="1400" i="1">
                              <a:solidFill>
                                <a:srgbClr val="002060"/>
                              </a:solidFill>
                              <a:latin typeface="Cambria Math" panose="02040503050406030204" pitchFamily="18" charset="0"/>
                            </a:rPr>
                            <m:t>𝑎</m:t>
                          </m:r>
                        </m:e>
                        <m:sub>
                          <m:r>
                            <a:rPr lang="en-US" sz="1400" i="1">
                              <a:solidFill>
                                <a:srgbClr val="002060"/>
                              </a:solidFill>
                              <a:latin typeface="Cambria Math" panose="02040503050406030204" pitchFamily="18" charset="0"/>
                            </a:rPr>
                            <m:t>3</m:t>
                          </m:r>
                        </m:sub>
                      </m:sSub>
                      <m:r>
                        <a:rPr lang="en-US" sz="1400" i="1">
                          <a:solidFill>
                            <a:srgbClr val="002060"/>
                          </a:solidFill>
                          <a:latin typeface="Cambria Math" panose="02040503050406030204" pitchFamily="18" charset="0"/>
                        </a:rPr>
                        <m:t>=</m:t>
                      </m:r>
                      <m:r>
                        <a:rPr lang="en-US" sz="1400" i="1">
                          <a:solidFill>
                            <a:srgbClr val="002060"/>
                          </a:solidFill>
                          <a:latin typeface="Cambria Math" panose="02040503050406030204" pitchFamily="18" charset="0"/>
                        </a:rPr>
                        <m:t>13</m:t>
                      </m:r>
                      <m:r>
                        <a:rPr lang="en-US" sz="1400" i="1">
                          <a:solidFill>
                            <a:srgbClr val="002060"/>
                          </a:solidFill>
                          <a:latin typeface="Cambria Math" panose="02040503050406030204" pitchFamily="18" charset="0"/>
                        </a:rPr>
                        <m:t>.</m:t>
                      </m:r>
                      <m:r>
                        <a:rPr lang="en-US" sz="1400" i="1">
                          <a:solidFill>
                            <a:srgbClr val="002060"/>
                          </a:solidFill>
                          <a:latin typeface="Cambria Math" panose="02040503050406030204" pitchFamily="18" charset="0"/>
                        </a:rPr>
                        <m:t>86</m:t>
                      </m:r>
                      <m:r>
                        <a:rPr lang="en-US" sz="1400" i="1">
                          <a:solidFill>
                            <a:srgbClr val="002060"/>
                          </a:solidFill>
                          <a:latin typeface="Cambria Math" panose="02040503050406030204" pitchFamily="18" charset="0"/>
                        </a:rPr>
                        <m:t>Å</m:t>
                      </m:r>
                    </m:oMath>
                  </m:oMathPara>
                </a14:m>
                <a:endParaRPr lang="en-US" sz="1400" dirty="0" smtClean="0">
                  <a:solidFill>
                    <a:srgbClr val="002060"/>
                  </a:solidFill>
                  <a:latin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sz="1400" b="0" i="1" smtClean="0">
                              <a:solidFill>
                                <a:srgbClr val="002060"/>
                              </a:solidFill>
                              <a:latin typeface="Cambria Math" panose="02040503050406030204" pitchFamily="18" charset="0"/>
                            </a:rPr>
                          </m:ctrlPr>
                        </m:sSubPr>
                        <m:e>
                          <m:r>
                            <a:rPr lang="en-US" sz="1400" i="1">
                              <a:solidFill>
                                <a:srgbClr val="002060"/>
                              </a:solidFill>
                              <a:latin typeface="Cambria Math" panose="02040503050406030204" pitchFamily="18" charset="0"/>
                            </a:rPr>
                            <m:t>𝛼</m:t>
                          </m:r>
                        </m:e>
                        <m:sub>
                          <m:r>
                            <a:rPr lang="en-US" sz="1400" b="0" i="1" smtClean="0">
                              <a:solidFill>
                                <a:srgbClr val="002060"/>
                              </a:solidFill>
                              <a:latin typeface="Cambria Math" panose="02040503050406030204" pitchFamily="18" charset="0"/>
                            </a:rPr>
                            <m:t>1</m:t>
                          </m:r>
                        </m:sub>
                      </m:sSub>
                      <m:r>
                        <a:rPr lang="en-US" sz="1400" i="1">
                          <a:solidFill>
                            <a:srgbClr val="002060"/>
                          </a:solidFill>
                          <a:latin typeface="Cambria Math" panose="02040503050406030204" pitchFamily="18" charset="0"/>
                        </a:rPr>
                        <m:t>=</m:t>
                      </m:r>
                      <m:sSub>
                        <m:sSubPr>
                          <m:ctrlPr>
                            <a:rPr lang="en-US" sz="1400" b="0" i="1" smtClean="0">
                              <a:solidFill>
                                <a:srgbClr val="002060"/>
                              </a:solidFill>
                              <a:latin typeface="Cambria Math" panose="02040503050406030204" pitchFamily="18" charset="0"/>
                              <a:ea typeface="Cambria Math" panose="02040503050406030204" pitchFamily="18" charset="0"/>
                            </a:rPr>
                          </m:ctrlPr>
                        </m:sSubPr>
                        <m:e>
                          <m:r>
                            <a:rPr lang="en-US" sz="1400" i="1" smtClean="0">
                              <a:solidFill>
                                <a:srgbClr val="002060"/>
                              </a:solidFill>
                              <a:latin typeface="Cambria Math" panose="02040503050406030204" pitchFamily="18" charset="0"/>
                              <a:ea typeface="Cambria Math" panose="02040503050406030204" pitchFamily="18" charset="0"/>
                            </a:rPr>
                            <m:t>𝛼</m:t>
                          </m:r>
                        </m:e>
                        <m:sub>
                          <m:r>
                            <a:rPr lang="en-US" sz="1400" b="0" i="1" smtClean="0">
                              <a:solidFill>
                                <a:srgbClr val="002060"/>
                              </a:solidFill>
                              <a:latin typeface="Cambria Math" panose="02040503050406030204" pitchFamily="18" charset="0"/>
                              <a:ea typeface="Cambria Math" panose="02040503050406030204" pitchFamily="18" charset="0"/>
                            </a:rPr>
                            <m:t>2</m:t>
                          </m:r>
                        </m:sub>
                      </m:sSub>
                      <m:r>
                        <a:rPr lang="en-US" sz="1400" i="1">
                          <a:solidFill>
                            <a:srgbClr val="002060"/>
                          </a:solidFill>
                          <a:latin typeface="Cambria Math" panose="02040503050406030204" pitchFamily="18" charset="0"/>
                        </a:rPr>
                        <m:t>=</m:t>
                      </m:r>
                      <m:sSup>
                        <m:sSupPr>
                          <m:ctrlPr>
                            <a:rPr lang="en-US" sz="1400" i="1">
                              <a:solidFill>
                                <a:srgbClr val="002060"/>
                              </a:solidFill>
                              <a:latin typeface="Cambria Math" panose="02040503050406030204" pitchFamily="18" charset="0"/>
                            </a:rPr>
                          </m:ctrlPr>
                        </m:sSupPr>
                        <m:e>
                          <m:r>
                            <a:rPr lang="en-US" sz="1400" i="1">
                              <a:solidFill>
                                <a:srgbClr val="002060"/>
                              </a:solidFill>
                              <a:latin typeface="Cambria Math" panose="02040503050406030204" pitchFamily="18" charset="0"/>
                            </a:rPr>
                            <m:t>90</m:t>
                          </m:r>
                        </m:e>
                        <m:sup>
                          <m:r>
                            <a:rPr lang="en-US" sz="1400" i="1">
                              <a:solidFill>
                                <a:srgbClr val="002060"/>
                              </a:solidFill>
                              <a:latin typeface="Cambria Math" panose="02040503050406030204" pitchFamily="18" charset="0"/>
                            </a:rPr>
                            <m:t>0</m:t>
                          </m:r>
                        </m:sup>
                      </m:sSup>
                      <m:r>
                        <a:rPr lang="en-US" sz="1400" i="1">
                          <a:solidFill>
                            <a:srgbClr val="002060"/>
                          </a:solidFill>
                          <a:latin typeface="Cambria Math" panose="02040503050406030204" pitchFamily="18" charset="0"/>
                        </a:rPr>
                        <m:t> </m:t>
                      </m:r>
                      <m:sSub>
                        <m:sSubPr>
                          <m:ctrlPr>
                            <a:rPr lang="en-US" sz="1400" b="0" i="1" smtClean="0">
                              <a:solidFill>
                                <a:srgbClr val="002060"/>
                              </a:solidFill>
                              <a:latin typeface="Cambria Math" panose="02040503050406030204" pitchFamily="18" charset="0"/>
                              <a:ea typeface="Cambria Math" panose="02040503050406030204" pitchFamily="18" charset="0"/>
                            </a:rPr>
                          </m:ctrlPr>
                        </m:sSubPr>
                        <m:e>
                          <m:r>
                            <a:rPr lang="en-US" sz="1400" i="1" smtClean="0">
                              <a:solidFill>
                                <a:srgbClr val="002060"/>
                              </a:solidFill>
                              <a:latin typeface="Cambria Math" panose="02040503050406030204" pitchFamily="18" charset="0"/>
                              <a:ea typeface="Cambria Math" panose="02040503050406030204" pitchFamily="18" charset="0"/>
                            </a:rPr>
                            <m:t>𝛼</m:t>
                          </m:r>
                        </m:e>
                        <m:sub>
                          <m:r>
                            <a:rPr lang="en-US" sz="1400" b="0" i="1" smtClean="0">
                              <a:solidFill>
                                <a:srgbClr val="002060"/>
                              </a:solidFill>
                              <a:latin typeface="Cambria Math" panose="02040503050406030204" pitchFamily="18" charset="0"/>
                              <a:ea typeface="Cambria Math" panose="02040503050406030204" pitchFamily="18" charset="0"/>
                            </a:rPr>
                            <m:t>3</m:t>
                          </m:r>
                        </m:sub>
                      </m:sSub>
                      <m:r>
                        <a:rPr lang="en-US" sz="1400" i="1">
                          <a:solidFill>
                            <a:srgbClr val="002060"/>
                          </a:solidFill>
                          <a:latin typeface="Cambria Math" panose="02040503050406030204" pitchFamily="18" charset="0"/>
                        </a:rPr>
                        <m:t>=</m:t>
                      </m:r>
                      <m:sSup>
                        <m:sSupPr>
                          <m:ctrlPr>
                            <a:rPr lang="en-US" sz="1400" i="1">
                              <a:solidFill>
                                <a:srgbClr val="002060"/>
                              </a:solidFill>
                              <a:latin typeface="Cambria Math" panose="02040503050406030204" pitchFamily="18" charset="0"/>
                            </a:rPr>
                          </m:ctrlPr>
                        </m:sSupPr>
                        <m:e>
                          <m:r>
                            <a:rPr lang="en-US" sz="1400" i="1">
                              <a:solidFill>
                                <a:srgbClr val="002060"/>
                              </a:solidFill>
                              <a:latin typeface="Cambria Math" panose="02040503050406030204" pitchFamily="18" charset="0"/>
                            </a:rPr>
                            <m:t>120</m:t>
                          </m:r>
                        </m:e>
                        <m:sup>
                          <m:r>
                            <a:rPr lang="en-US" sz="1400" i="1">
                              <a:solidFill>
                                <a:srgbClr val="002060"/>
                              </a:solidFill>
                              <a:latin typeface="Cambria Math" panose="02040503050406030204" pitchFamily="18" charset="0"/>
                            </a:rPr>
                            <m:t>0</m:t>
                          </m:r>
                        </m:sup>
                      </m:sSup>
                    </m:oMath>
                  </m:oMathPara>
                </a14:m>
                <a:endParaRPr lang="en-US" sz="1600" u="sng" dirty="0" smtClean="0">
                  <a:solidFill>
                    <a:srgbClr val="002060"/>
                  </a:solidFill>
                  <a:latin typeface="Times New Roman" panose="02020603050405020304" pitchFamily="18" charset="0"/>
                  <a:cs typeface="Times New Roman" panose="02020603050405020304" pitchFamily="18" charset="0"/>
                </a:endParaRPr>
              </a:p>
              <a:p>
                <a:r>
                  <a:rPr lang="en-US" sz="1600" u="sng" dirty="0" smtClean="0">
                    <a:solidFill>
                      <a:srgbClr val="0070C0"/>
                    </a:solidFill>
                    <a:latin typeface="Times New Roman" panose="02020603050405020304" pitchFamily="18" charset="0"/>
                    <a:cs typeface="Times New Roman" panose="02020603050405020304" pitchFamily="18" charset="0"/>
                  </a:rPr>
                  <a:t>Space group</a:t>
                </a:r>
                <a:r>
                  <a:rPr lang="en-US" sz="1600" dirty="0" smtClean="0">
                    <a:solidFill>
                      <a:srgbClr val="0070C0"/>
                    </a:solidFill>
                    <a:latin typeface="Times New Roman" panose="02020603050405020304" pitchFamily="18" charset="0"/>
                    <a:cs typeface="Times New Roman" panose="02020603050405020304" pitchFamily="18" charset="0"/>
                  </a:rPr>
                  <a:t>:   </a:t>
                </a:r>
                <a:r>
                  <a:rPr lang="en-US" sz="1600" u="sng" dirty="0" smtClean="0">
                    <a:solidFill>
                      <a:srgbClr val="0070C0"/>
                    </a:solidFill>
                    <a:latin typeface="Times New Roman" panose="02020603050405020304" pitchFamily="18" charset="0"/>
                    <a:cs typeface="Times New Roman" panose="02020603050405020304" pitchFamily="18" charset="0"/>
                  </a:rPr>
                  <a:t>Point </a:t>
                </a:r>
                <a:r>
                  <a:rPr lang="en-US" sz="1600" u="sng" dirty="0">
                    <a:solidFill>
                      <a:srgbClr val="0070C0"/>
                    </a:solidFill>
                    <a:latin typeface="Times New Roman" panose="02020603050405020304" pitchFamily="18" charset="0"/>
                    <a:cs typeface="Times New Roman" panose="02020603050405020304" pitchFamily="18" charset="0"/>
                  </a:rPr>
                  <a:t>group</a:t>
                </a:r>
                <a:r>
                  <a:rPr lang="en-US" sz="1600" dirty="0">
                    <a:solidFill>
                      <a:srgbClr val="0070C0"/>
                    </a:solidFill>
                    <a:latin typeface="Times New Roman" panose="02020603050405020304" pitchFamily="18" charset="0"/>
                    <a:cs typeface="Times New Roman" panose="02020603050405020304" pitchFamily="18" charset="0"/>
                  </a:rPr>
                  <a:t>: </a:t>
                </a:r>
                <a:r>
                  <a:rPr lang="en-US" sz="1600" dirty="0" smtClean="0">
                    <a:solidFill>
                      <a:srgbClr val="0070C0"/>
                    </a:solidFill>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mtClean="0">
                        <a:solidFill>
                          <a:srgbClr val="002060"/>
                        </a:solidFill>
                        <a:latin typeface="Cambria Math" panose="02040503050406030204" pitchFamily="18" charset="0"/>
                        <a:cs typeface="Times New Roman" panose="02020603050405020304" pitchFamily="18" charset="0"/>
                      </a:rPr>
                      <m:t>𝑅</m:t>
                    </m:r>
                    <m:r>
                      <a:rPr lang="en-US" sz="1400" b="0" i="1" smtClean="0">
                        <a:solidFill>
                          <a:srgbClr val="002060"/>
                        </a:solidFill>
                        <a:latin typeface="Cambria Math" panose="02040503050406030204" pitchFamily="18" charset="0"/>
                        <a:cs typeface="Times New Roman" panose="02020603050405020304" pitchFamily="18" charset="0"/>
                      </a:rPr>
                      <m:t>3</m:t>
                    </m:r>
                    <m:r>
                      <a:rPr lang="en-US" sz="1400" b="0" i="1" smtClean="0">
                        <a:solidFill>
                          <a:srgbClr val="002060"/>
                        </a:solidFill>
                        <a:latin typeface="Cambria Math" panose="02040503050406030204" pitchFamily="18" charset="0"/>
                        <a:cs typeface="Times New Roman" panose="02020603050405020304" pitchFamily="18" charset="0"/>
                      </a:rPr>
                      <m:t>𝑐</m:t>
                    </m:r>
                  </m:oMath>
                </a14:m>
                <a:r>
                  <a:rPr lang="en-US" sz="1400" dirty="0" smtClean="0">
                    <a:solidFill>
                      <a:srgbClr val="002060"/>
                    </a:solidFill>
                    <a:latin typeface="Times New Roman" panose="02020603050405020304" pitchFamily="18" charset="0"/>
                    <a:cs typeface="Times New Roman" panose="02020603050405020304" pitchFamily="18" charset="0"/>
                  </a:rPr>
                  <a:t> (161)           </a:t>
                </a:r>
                <a14:m>
                  <m:oMath xmlns:m="http://schemas.openxmlformats.org/officeDocument/2006/math">
                    <m:r>
                      <a:rPr lang="en-US" sz="1400" i="1">
                        <a:solidFill>
                          <a:srgbClr val="002060"/>
                        </a:solidFill>
                        <a:latin typeface="Cambria Math" panose="02040503050406030204" pitchFamily="18" charset="0"/>
                        <a:cs typeface="Times New Roman" panose="02020603050405020304" pitchFamily="18" charset="0"/>
                      </a:rPr>
                      <m:t>3</m:t>
                    </m:r>
                    <m:r>
                      <a:rPr lang="en-US" sz="1400" i="1">
                        <a:solidFill>
                          <a:srgbClr val="002060"/>
                        </a:solidFill>
                        <a:latin typeface="Cambria Math" panose="02040503050406030204" pitchFamily="18" charset="0"/>
                        <a:cs typeface="Times New Roman" panose="02020603050405020304" pitchFamily="18" charset="0"/>
                      </a:rPr>
                      <m:t>𝑚</m:t>
                    </m:r>
                  </m:oMath>
                </a14:m>
                <a:endParaRPr lang="en-US" sz="1400" u="sng" dirty="0" smtClean="0">
                  <a:solidFill>
                    <a:srgbClr val="002060"/>
                  </a:solidFill>
                  <a:latin typeface="Times New Roman" panose="02020603050405020304" pitchFamily="18" charset="0"/>
                  <a:cs typeface="Times New Roman" panose="02020603050405020304" pitchFamily="18" charset="0"/>
                </a:endParaRPr>
              </a:p>
              <a:p>
                <a:r>
                  <a:rPr lang="en-US" sz="1600" u="sng" dirty="0" smtClean="0">
                    <a:solidFill>
                      <a:srgbClr val="0070C0"/>
                    </a:solidFill>
                    <a:latin typeface="Times New Roman" panose="02020603050405020304" pitchFamily="18" charset="0"/>
                    <a:cs typeface="Times New Roman" panose="02020603050405020304" pitchFamily="18" charset="0"/>
                  </a:rPr>
                  <a:t>Unit cell</a:t>
                </a:r>
                <a:r>
                  <a:rPr lang="en-US" sz="1600" dirty="0" smtClean="0">
                    <a:solidFill>
                      <a:srgbClr val="0070C0"/>
                    </a:solidFill>
                    <a:latin typeface="Times New Roman" panose="02020603050405020304" pitchFamily="18" charset="0"/>
                    <a:cs typeface="Times New Roman" panose="02020603050405020304" pitchFamily="18" charset="0"/>
                  </a:rPr>
                  <a:t>: </a:t>
                </a:r>
              </a:p>
              <a:p>
                <a:r>
                  <a:rPr lang="en-US" sz="1400" dirty="0" smtClean="0">
                    <a:solidFill>
                      <a:srgbClr val="002060"/>
                    </a:solidFill>
                    <a:latin typeface="Times New Roman" panose="02020603050405020304" pitchFamily="18" charset="0"/>
                    <a:cs typeface="Times New Roman" panose="02020603050405020304" pitchFamily="18" charset="0"/>
                  </a:rPr>
                  <a:t>Li [0,0,0.28] 6a, </a:t>
                </a:r>
              </a:p>
              <a:p>
                <a:r>
                  <a:rPr lang="en-US" sz="1400" dirty="0" smtClean="0">
                    <a:solidFill>
                      <a:srgbClr val="002060"/>
                    </a:solidFill>
                    <a:latin typeface="Times New Roman" panose="02020603050405020304" pitchFamily="18" charset="0"/>
                    <a:cs typeface="Times New Roman" panose="02020603050405020304" pitchFamily="18" charset="0"/>
                  </a:rPr>
                  <a:t>Nb [0,0,-0.001] 6a, </a:t>
                </a:r>
              </a:p>
              <a:p>
                <a:r>
                  <a:rPr lang="en-US" sz="1400" dirty="0" smtClean="0">
                    <a:solidFill>
                      <a:srgbClr val="002060"/>
                    </a:solidFill>
                    <a:latin typeface="Times New Roman" panose="02020603050405020304" pitchFamily="18" charset="0"/>
                    <a:cs typeface="Times New Roman" panose="02020603050405020304" pitchFamily="18" charset="0"/>
                  </a:rPr>
                  <a:t>O [0.48,0.34,0.06] 18b</a:t>
                </a:r>
              </a:p>
              <a:p>
                <a:r>
                  <a:rPr lang="en-US" sz="1600" u="sng" dirty="0" smtClean="0">
                    <a:solidFill>
                      <a:srgbClr val="0070C0"/>
                    </a:solidFill>
                    <a:latin typeface="Times New Roman" panose="02020603050405020304" pitchFamily="18" charset="0"/>
                    <a:cs typeface="Times New Roman" panose="02020603050405020304" pitchFamily="18" charset="0"/>
                  </a:rPr>
                  <a:t>ADPs</a:t>
                </a:r>
                <a:r>
                  <a:rPr lang="en-US" sz="1600" u="sng" dirty="0">
                    <a:solidFill>
                      <a:srgbClr val="0070C0"/>
                    </a:solidFill>
                    <a:latin typeface="Times New Roman" panose="02020603050405020304" pitchFamily="18" charset="0"/>
                    <a:cs typeface="Times New Roman" panose="02020603050405020304" pitchFamily="18" charset="0"/>
                  </a:rPr>
                  <a:t>: </a:t>
                </a:r>
              </a:p>
              <a:p>
                <a:r>
                  <a:rPr lang="it-IT" sz="1400" dirty="0">
                    <a:solidFill>
                      <a:srgbClr val="002060"/>
                    </a:solidFill>
                    <a:latin typeface="Times New Roman" panose="02020603050405020304" pitchFamily="18" charset="0"/>
                    <a:cs typeface="Times New Roman" panose="02020603050405020304" pitchFamily="18" charset="0"/>
                  </a:rPr>
                  <a:t>Li </a:t>
                </a:r>
                <a:r>
                  <a:rPr lang="it-IT" sz="1400" dirty="0" smtClean="0">
                    <a:solidFill>
                      <a:srgbClr val="002060"/>
                    </a:solidFill>
                    <a:latin typeface="Times New Roman" panose="02020603050405020304" pitchFamily="18" charset="0"/>
                    <a:cs typeface="Times New Roman" panose="02020603050405020304" pitchFamily="18" charset="0"/>
                  </a:rPr>
                  <a:t> [0.01,0.01,0.02,0,0,0.006]</a:t>
                </a:r>
                <a:endParaRPr lang="it-IT" sz="1400" dirty="0">
                  <a:solidFill>
                    <a:srgbClr val="002060"/>
                  </a:solidFill>
                  <a:latin typeface="Times New Roman" panose="02020603050405020304" pitchFamily="18" charset="0"/>
                  <a:cs typeface="Times New Roman" panose="02020603050405020304" pitchFamily="18" charset="0"/>
                </a:endParaRPr>
              </a:p>
              <a:p>
                <a:r>
                  <a:rPr lang="it-IT" sz="1400" dirty="0">
                    <a:solidFill>
                      <a:srgbClr val="002060"/>
                    </a:solidFill>
                    <a:latin typeface="Times New Roman" panose="02020603050405020304" pitchFamily="18" charset="0"/>
                    <a:cs typeface="Times New Roman" panose="02020603050405020304" pitchFamily="18" charset="0"/>
                  </a:rPr>
                  <a:t>Nb [</a:t>
                </a:r>
                <a:r>
                  <a:rPr lang="it-IT" sz="1400" dirty="0" smtClean="0">
                    <a:solidFill>
                      <a:srgbClr val="002060"/>
                    </a:solidFill>
                    <a:latin typeface="Times New Roman" panose="02020603050405020304" pitchFamily="18" charset="0"/>
                    <a:cs typeface="Times New Roman" panose="02020603050405020304" pitchFamily="18" charset="0"/>
                  </a:rPr>
                  <a:t>0.005,0.005,0.004,0,0,0.002]</a:t>
                </a:r>
              </a:p>
              <a:p>
                <a:r>
                  <a:rPr lang="it-IT" sz="1400" dirty="0" smtClean="0">
                    <a:solidFill>
                      <a:srgbClr val="002060"/>
                    </a:solidFill>
                    <a:latin typeface="Times New Roman" panose="02020603050405020304" pitchFamily="18" charset="0"/>
                    <a:cs typeface="Times New Roman" panose="02020603050405020304" pitchFamily="18" charset="0"/>
                  </a:rPr>
                  <a:t>O   [0.007,0.006,0.007,-0.002,-0.001,0.003]</a:t>
                </a:r>
                <a:r>
                  <a:rPr lang="en-US" sz="1400" dirty="0" smtClean="0">
                    <a:solidFill>
                      <a:srgbClr val="002060"/>
                    </a:solidFill>
                    <a:latin typeface="Times New Roman" panose="02020603050405020304" pitchFamily="18" charset="0"/>
                    <a:cs typeface="Times New Roman" panose="02020603050405020304" pitchFamily="18" charset="0"/>
                  </a:rPr>
                  <a:t> </a:t>
                </a:r>
                <a:endParaRPr lang="en-US" sz="14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910906" y="1671039"/>
                <a:ext cx="3386153" cy="3857916"/>
              </a:xfrm>
              <a:prstGeom prst="rect">
                <a:avLst/>
              </a:prstGeom>
              <a:blipFill>
                <a:blip r:embed="rId3"/>
                <a:stretch>
                  <a:fillRect l="-1081" t="-474"/>
                </a:stretch>
              </a:blipFill>
            </p:spPr>
            <p:txBody>
              <a:bodyPr/>
              <a:lstStyle/>
              <a:p>
                <a:r>
                  <a:rPr lang="en-US">
                    <a:noFill/>
                  </a:rPr>
                  <a:t> </a:t>
                </a:r>
              </a:p>
            </p:txBody>
          </p:sp>
        </mc:Fallback>
      </mc:AlternateContent>
      <p:sp>
        <p:nvSpPr>
          <p:cNvPr id="12" name="Rectangle 11"/>
          <p:cNvSpPr/>
          <p:nvPr/>
        </p:nvSpPr>
        <p:spPr>
          <a:xfrm>
            <a:off x="327006" y="6248333"/>
            <a:ext cx="10830436" cy="307777"/>
          </a:xfrm>
          <a:prstGeom prst="rect">
            <a:avLst/>
          </a:prstGeom>
        </p:spPr>
        <p:txBody>
          <a:bodyPr wrap="square">
            <a:spAutoFit/>
          </a:bodyPr>
          <a:lstStyle/>
          <a:p>
            <a:r>
              <a:rPr lang="en-US" sz="1400" dirty="0">
                <a:latin typeface="David" panose="020E0502060401010101" pitchFamily="34" charset="-79"/>
                <a:cs typeface="David" panose="020E0502060401010101" pitchFamily="34" charset="-79"/>
              </a:rPr>
              <a:t>6</a:t>
            </a:r>
            <a:r>
              <a:rPr lang="en-US" sz="1400" dirty="0" smtClean="0">
                <a:latin typeface="David" panose="020E0502060401010101" pitchFamily="34" charset="-79"/>
                <a:cs typeface="David" panose="020E0502060401010101" pitchFamily="34" charset="-79"/>
              </a:rPr>
              <a:t>. Hsu</a:t>
            </a:r>
            <a:r>
              <a:rPr lang="en-US" sz="1400" dirty="0">
                <a:latin typeface="David" panose="020E0502060401010101" pitchFamily="34" charset="-79"/>
                <a:cs typeface="David" panose="020E0502060401010101" pitchFamily="34" charset="-79"/>
              </a:rPr>
              <a:t>, R., Maslen, E. N., Du Boulay, D. &amp; Ishizawa, N. Synchrotron X-ray studies of LiNbO</a:t>
            </a:r>
            <a:r>
              <a:rPr lang="en-US" sz="1200" dirty="0">
                <a:latin typeface="David" panose="020E0502060401010101" pitchFamily="34" charset="-79"/>
                <a:cs typeface="David" panose="020E0502060401010101" pitchFamily="34" charset="-79"/>
              </a:rPr>
              <a:t>3</a:t>
            </a:r>
            <a:r>
              <a:rPr lang="en-US" sz="1400" dirty="0">
                <a:latin typeface="David" panose="020E0502060401010101" pitchFamily="34" charset="-79"/>
                <a:cs typeface="David" panose="020E0502060401010101" pitchFamily="34" charset="-79"/>
              </a:rPr>
              <a:t> and LiTaO</a:t>
            </a:r>
            <a:r>
              <a:rPr lang="en-US" sz="1200" dirty="0">
                <a:latin typeface="David" panose="020E0502060401010101" pitchFamily="34" charset="-79"/>
                <a:cs typeface="David" panose="020E0502060401010101" pitchFamily="34" charset="-79"/>
              </a:rPr>
              <a:t>3</a:t>
            </a:r>
            <a:r>
              <a:rPr lang="en-US" sz="1400" dirty="0">
                <a:latin typeface="David" panose="020E0502060401010101" pitchFamily="34" charset="-79"/>
                <a:cs typeface="David" panose="020E0502060401010101" pitchFamily="34" charset="-79"/>
              </a:rPr>
              <a:t>. Acta Crystallogr. B 53, 420–428 (1997).</a:t>
            </a: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31502" t="5769" r="18242" b="4872"/>
          <a:stretch/>
        </p:blipFill>
        <p:spPr>
          <a:xfrm>
            <a:off x="1325206" y="1701799"/>
            <a:ext cx="3040320" cy="3744000"/>
          </a:xfrm>
          <a:prstGeom prst="rect">
            <a:avLst/>
          </a:prstGeom>
        </p:spPr>
      </p:pic>
      <p:sp>
        <p:nvSpPr>
          <p:cNvPr id="4" name="TextBox 3"/>
          <p:cNvSpPr txBox="1"/>
          <p:nvPr/>
        </p:nvSpPr>
        <p:spPr>
          <a:xfrm>
            <a:off x="8802496" y="1671039"/>
            <a:ext cx="2996776" cy="3600986"/>
          </a:xfrm>
          <a:prstGeom prst="rect">
            <a:avLst/>
          </a:prstGeom>
          <a:noFill/>
        </p:spPr>
        <p:txBody>
          <a:bodyPr wrap="square" rtlCol="0">
            <a:spAutoFit/>
          </a:bodyPr>
          <a:lstStyle/>
          <a:p>
            <a:r>
              <a:rPr lang="en-US" sz="1600" u="sng" dirty="0" smtClean="0">
                <a:solidFill>
                  <a:srgbClr val="0070C0"/>
                </a:solidFill>
                <a:latin typeface="Times New Roman" panose="02020603050405020304" pitchFamily="18" charset="0"/>
                <a:cs typeface="Times New Roman" panose="02020603050405020304" pitchFamily="18" charset="0"/>
              </a:rPr>
              <a:t>Position </a:t>
            </a:r>
            <a:r>
              <a:rPr lang="en-US" sz="1600" u="sng" dirty="0">
                <a:solidFill>
                  <a:srgbClr val="0070C0"/>
                </a:solidFill>
                <a:latin typeface="Times New Roman" panose="02020603050405020304" pitchFamily="18" charset="0"/>
                <a:cs typeface="Times New Roman" panose="02020603050405020304" pitchFamily="18" charset="0"/>
              </a:rPr>
              <a:t>of </a:t>
            </a:r>
            <a:r>
              <a:rPr lang="en-US" sz="1600" u="sng" dirty="0" smtClean="0">
                <a:solidFill>
                  <a:srgbClr val="0070C0"/>
                </a:solidFill>
                <a:latin typeface="Times New Roman" panose="02020603050405020304" pitchFamily="18" charset="0"/>
                <a:cs typeface="Times New Roman" panose="02020603050405020304" pitchFamily="18" charset="0"/>
              </a:rPr>
              <a:t>atoms</a:t>
            </a:r>
            <a:r>
              <a:rPr lang="en-US" sz="1600" dirty="0" smtClean="0">
                <a:solidFill>
                  <a:srgbClr val="0070C0"/>
                </a:solidFill>
                <a:latin typeface="Times New Roman" panose="02020603050405020304" pitchFamily="18" charset="0"/>
                <a:cs typeface="Times New Roman" panose="02020603050405020304" pitchFamily="18" charset="0"/>
              </a:rPr>
              <a:t>:</a:t>
            </a:r>
            <a:endParaRPr lang="en-US" sz="1600" dirty="0">
              <a:solidFill>
                <a:srgbClr val="0070C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Li: </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0,0,0.28], [0,0,0.78], </a:t>
            </a:r>
            <a:endParaRPr lang="en-US" sz="1400" dirty="0" smtClean="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0.33,0.67,0.45</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 [0.33,0.67,0.95], </a:t>
            </a: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0.67,0.33,0.11], [0.67,0.33,0.61]</a:t>
            </a:r>
          </a:p>
          <a:p>
            <a:r>
              <a:rPr lang="en-US" sz="1400" dirty="0">
                <a:solidFill>
                  <a:srgbClr val="002060"/>
                </a:solidFill>
                <a:latin typeface="Times New Roman" panose="02020603050405020304" pitchFamily="18" charset="0"/>
                <a:cs typeface="Times New Roman" panose="02020603050405020304" pitchFamily="18" charset="0"/>
              </a:rPr>
              <a:t>Nb:[0,0,0], </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0.33,0.67,0.17</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 </a:t>
            </a:r>
            <a:endParaRPr lang="en-US" sz="1400" dirty="0" smtClean="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0,0,0.5],</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[0.33,0.67,0.67], </a:t>
            </a:r>
            <a:endParaRPr lang="en-US" sz="1400" dirty="0" smtClean="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0.67,0.33,0.33], [0.67,0.33,0.83] </a:t>
            </a:r>
          </a:p>
          <a:p>
            <a:r>
              <a:rPr lang="en-US" sz="1400" dirty="0">
                <a:solidFill>
                  <a:srgbClr val="002060"/>
                </a:solidFill>
                <a:latin typeface="Times New Roman" panose="02020603050405020304" pitchFamily="18" charset="0"/>
                <a:cs typeface="Times New Roman" panose="02020603050405020304" pitchFamily="18" charset="0"/>
              </a:rPr>
              <a:t>O:  [0.32,0.04,0.40], [0.66,0.70,0.06], </a:t>
            </a:r>
            <a:endParaRPr lang="en-US" sz="1400" dirty="0" smtClean="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0.99,0.37,0.73</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 [0.05,0.70,0.56], </a:t>
            </a: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0.38,0.37,0.23], [0.71,0.04,0.90],</a:t>
            </a:r>
          </a:p>
          <a:p>
            <a:r>
              <a:rPr lang="en-US" sz="1400" dirty="0">
                <a:solidFill>
                  <a:srgbClr val="002060"/>
                </a:solidFill>
                <a:latin typeface="Times New Roman" panose="02020603050405020304" pitchFamily="18" charset="0"/>
                <a:cs typeface="Times New Roman" panose="02020603050405020304" pitchFamily="18" charset="0"/>
              </a:rPr>
              <a:t>      [0.30,0.95,0.06], [0.63,0.62,0.73], </a:t>
            </a:r>
            <a:endParaRPr lang="en-US" sz="1400" dirty="0" smtClean="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0.96,0.29,0.40</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 [0.32,0.29,0.90], </a:t>
            </a: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0.66,0.95,0.56], [0.99,0.62,0.23],</a:t>
            </a:r>
          </a:p>
          <a:p>
            <a:r>
              <a:rPr lang="en-US" sz="1400" dirty="0">
                <a:solidFill>
                  <a:srgbClr val="002060"/>
                </a:solidFill>
                <a:latin typeface="Times New Roman" panose="02020603050405020304" pitchFamily="18" charset="0"/>
                <a:cs typeface="Times New Roman" panose="02020603050405020304" pitchFamily="18" charset="0"/>
              </a:rPr>
              <a:t>      [0.30,0.34,0.56], [0.63,0.01,0.23], </a:t>
            </a:r>
            <a:endParaRPr lang="en-US" sz="1400" dirty="0" smtClean="0">
              <a:solidFill>
                <a:srgbClr val="002060"/>
              </a:solidFill>
              <a:latin typeface="Times New Roman" panose="02020603050405020304" pitchFamily="18" charset="0"/>
              <a:cs typeface="Times New Roman" panose="02020603050405020304" pitchFamily="18" charset="0"/>
            </a:endParaRP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0.96,0.68,0.90</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 [0.05,0.34,0.06], </a:t>
            </a:r>
          </a:p>
          <a:p>
            <a:r>
              <a:rPr lang="en-US" sz="1400" dirty="0">
                <a:solidFill>
                  <a:srgbClr val="002060"/>
                </a:solidFill>
                <a:latin typeface="Times New Roman" panose="02020603050405020304" pitchFamily="18" charset="0"/>
                <a:cs typeface="Times New Roman" panose="02020603050405020304" pitchFamily="18" charset="0"/>
              </a:rPr>
              <a:t>      </a:t>
            </a:r>
            <a:r>
              <a:rPr lang="en-US" sz="1400" dirty="0" smtClean="0">
                <a:solidFill>
                  <a:srgbClr val="002060"/>
                </a:solidFill>
                <a:latin typeface="Times New Roman" panose="02020603050405020304" pitchFamily="18" charset="0"/>
                <a:cs typeface="Times New Roman" panose="02020603050405020304" pitchFamily="18" charset="0"/>
              </a:rPr>
              <a:t>[</a:t>
            </a:r>
            <a:r>
              <a:rPr lang="en-US" sz="1400" dirty="0">
                <a:solidFill>
                  <a:srgbClr val="002060"/>
                </a:solidFill>
                <a:latin typeface="Times New Roman" panose="02020603050405020304" pitchFamily="18" charset="0"/>
                <a:cs typeface="Times New Roman" panose="02020603050405020304" pitchFamily="18" charset="0"/>
              </a:rPr>
              <a:t>0.38,0.01,0.73], [0.71,0.68,0.40]</a:t>
            </a:r>
          </a:p>
        </p:txBody>
      </p:sp>
    </p:spTree>
    <p:extLst>
      <p:ext uri="{BB962C8B-B14F-4D97-AF65-F5344CB8AC3E}">
        <p14:creationId xmlns:p14="http://schemas.microsoft.com/office/powerpoint/2010/main" val="21855484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143000" y="4128172"/>
            <a:ext cx="10336876" cy="175723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rtl="0">
              <a:buFont typeface="Corbel" pitchFamily="34" charset="0"/>
              <a:buNone/>
            </a:pPr>
            <a:endParaRPr lang="he-IL" sz="2800" dirty="0">
              <a:solidFill>
                <a:schemeClr val="accent2">
                  <a:lumMod val="75000"/>
                </a:schemeClr>
              </a:solidFill>
              <a:latin typeface="David" panose="020E0502060401010101" pitchFamily="34" charset="-79"/>
              <a:cs typeface="David" panose="020E0502060401010101" pitchFamily="34" charset="-79"/>
            </a:endParaRPr>
          </a:p>
        </p:txBody>
      </p:sp>
      <p:sp>
        <p:nvSpPr>
          <p:cNvPr id="17" name="Content Placeholder 4"/>
          <p:cNvSpPr>
            <a:spLocks noGrp="1"/>
          </p:cNvSpPr>
          <p:nvPr>
            <p:ph idx="1"/>
          </p:nvPr>
        </p:nvSpPr>
        <p:spPr>
          <a:xfrm>
            <a:off x="726580" y="686624"/>
            <a:ext cx="10879266" cy="4966029"/>
          </a:xfrm>
        </p:spPr>
        <p:txBody>
          <a:bodyPr>
            <a:normAutofit/>
          </a:bodyPr>
          <a:lstStyle/>
          <a:p>
            <a:pPr marL="45720" indent="0" algn="just" rtl="0">
              <a:spcAft>
                <a:spcPts val="1200"/>
              </a:spcAft>
              <a:buNone/>
            </a:pPr>
            <a:r>
              <a:rPr lang="en-US" sz="3600" b="1" u="sng" dirty="0">
                <a:solidFill>
                  <a:srgbClr val="002060"/>
                </a:solidFill>
                <a:latin typeface="David" panose="020E0502060401010101" pitchFamily="34" charset="-79"/>
                <a:cs typeface="David" panose="020E0502060401010101" pitchFamily="34" charset="-79"/>
              </a:rPr>
              <a:t>Cleavage </a:t>
            </a:r>
            <a:endParaRPr lang="en-US" sz="3600" b="1" u="sng" dirty="0" smtClean="0">
              <a:solidFill>
                <a:srgbClr val="002060"/>
              </a:solidFill>
              <a:latin typeface="David" panose="020E0502060401010101" pitchFamily="34" charset="-79"/>
              <a:cs typeface="David" panose="020E0502060401010101" pitchFamily="34" charset="-79"/>
            </a:endParaRPr>
          </a:p>
          <a:p>
            <a:pPr algn="just" rtl="0">
              <a:spcAft>
                <a:spcPts val="1200"/>
              </a:spcAft>
            </a:pPr>
            <a:r>
              <a:rPr lang="en-US" sz="2800" dirty="0">
                <a:solidFill>
                  <a:srgbClr val="002060"/>
                </a:solidFill>
                <a:latin typeface="David" panose="020E0502060401010101" pitchFamily="34" charset="-79"/>
                <a:cs typeface="David" panose="020E0502060401010101" pitchFamily="34" charset="-79"/>
              </a:rPr>
              <a:t>T</a:t>
            </a:r>
            <a:r>
              <a:rPr lang="en-US" sz="2800" dirty="0" smtClean="0">
                <a:solidFill>
                  <a:srgbClr val="002060"/>
                </a:solidFill>
                <a:latin typeface="David" panose="020E0502060401010101" pitchFamily="34" charset="-79"/>
                <a:cs typeface="David" panose="020E0502060401010101" pitchFamily="34" charset="-79"/>
              </a:rPr>
              <a:t>he </a:t>
            </a:r>
            <a:r>
              <a:rPr lang="en-US" sz="2800" dirty="0">
                <a:solidFill>
                  <a:srgbClr val="002060"/>
                </a:solidFill>
                <a:latin typeface="David" panose="020E0502060401010101" pitchFamily="34" charset="-79"/>
                <a:cs typeface="David" panose="020E0502060401010101" pitchFamily="34" charset="-79"/>
              </a:rPr>
              <a:t>tendency of </a:t>
            </a:r>
            <a:r>
              <a:rPr lang="en-US" sz="2800" dirty="0" smtClean="0">
                <a:solidFill>
                  <a:srgbClr val="002060"/>
                </a:solidFill>
                <a:latin typeface="David" panose="020E0502060401010101" pitchFamily="34" charset="-79"/>
                <a:cs typeface="David" panose="020E0502060401010101" pitchFamily="34" charset="-79"/>
              </a:rPr>
              <a:t>crystal to break </a:t>
            </a:r>
            <a:r>
              <a:rPr lang="en-US" sz="2800" dirty="0">
                <a:solidFill>
                  <a:srgbClr val="002060"/>
                </a:solidFill>
                <a:latin typeface="David" panose="020E0502060401010101" pitchFamily="34" charset="-79"/>
                <a:cs typeface="David" panose="020E0502060401010101" pitchFamily="34" charset="-79"/>
              </a:rPr>
              <a:t>along specific </a:t>
            </a:r>
            <a:r>
              <a:rPr lang="en-US" sz="2800" dirty="0" smtClean="0">
                <a:solidFill>
                  <a:srgbClr val="002060"/>
                </a:solidFill>
                <a:latin typeface="David" panose="020E0502060401010101" pitchFamily="34" charset="-79"/>
                <a:cs typeface="David" panose="020E0502060401010101" pitchFamily="34" charset="-79"/>
              </a:rPr>
              <a:t>lattice planes</a:t>
            </a:r>
          </a:p>
          <a:p>
            <a:pPr algn="just" rtl="0">
              <a:spcAft>
                <a:spcPts val="1200"/>
              </a:spcAft>
            </a:pPr>
            <a:r>
              <a:rPr lang="en-US" sz="2800" dirty="0" smtClean="0">
                <a:solidFill>
                  <a:srgbClr val="002060"/>
                </a:solidFill>
                <a:latin typeface="David" panose="020E0502060401010101" pitchFamily="34" charset="-79"/>
                <a:cs typeface="David" panose="020E0502060401010101" pitchFamily="34" charset="-79"/>
              </a:rPr>
              <a:t>Depends on the arrangement of atoms and chemical bonds strength</a:t>
            </a:r>
          </a:p>
          <a:p>
            <a:pPr algn="just" rtl="0">
              <a:spcAft>
                <a:spcPts val="1200"/>
              </a:spcAft>
            </a:pPr>
            <a:r>
              <a:rPr lang="en-US" sz="2800" dirty="0" smtClean="0">
                <a:solidFill>
                  <a:srgbClr val="002060"/>
                </a:solidFill>
                <a:latin typeface="Times New Roman" panose="02020603050405020304" pitchFamily="18" charset="0"/>
                <a:cs typeface="Times New Roman" panose="02020603050405020304" pitchFamily="18" charset="0"/>
              </a:rPr>
              <a:t>Free surface </a:t>
            </a:r>
            <a:r>
              <a:rPr lang="en-US" sz="2800" dirty="0">
                <a:solidFill>
                  <a:srgbClr val="002060"/>
                </a:solidFill>
                <a:latin typeface="Times New Roman" panose="02020603050405020304" pitchFamily="18" charset="0"/>
                <a:cs typeface="Times New Roman" panose="02020603050405020304" pitchFamily="18" charset="0"/>
              </a:rPr>
              <a:t>energy </a:t>
            </a:r>
            <a:r>
              <a:rPr lang="en-US" sz="2800" dirty="0" smtClean="0">
                <a:solidFill>
                  <a:srgbClr val="002060"/>
                </a:solidFill>
                <a:latin typeface="Times New Roman" panose="02020603050405020304" pitchFamily="18" charset="0"/>
                <a:cs typeface="Times New Roman" panose="02020603050405020304" pitchFamily="18" charset="0"/>
              </a:rPr>
              <a:t>is the </a:t>
            </a:r>
            <a:r>
              <a:rPr lang="en-US" sz="2800" dirty="0">
                <a:solidFill>
                  <a:srgbClr val="002060"/>
                </a:solidFill>
                <a:latin typeface="Times New Roman" panose="02020603050405020304" pitchFamily="18" charset="0"/>
                <a:cs typeface="Times New Roman" panose="02020603050405020304" pitchFamily="18" charset="0"/>
              </a:rPr>
              <a:t>work required to separate crystal into two </a:t>
            </a:r>
            <a:r>
              <a:rPr lang="en-US" sz="2800" dirty="0" smtClean="0">
                <a:solidFill>
                  <a:srgbClr val="002060"/>
                </a:solidFill>
                <a:latin typeface="Times New Roman" panose="02020603050405020304" pitchFamily="18" charset="0"/>
                <a:cs typeface="Times New Roman" panose="02020603050405020304" pitchFamily="18" charset="0"/>
              </a:rPr>
              <a:t>parts</a:t>
            </a:r>
          </a:p>
          <a:p>
            <a:pPr algn="just" rtl="0">
              <a:spcAft>
                <a:spcPts val="1200"/>
              </a:spcAft>
            </a:pPr>
            <a:r>
              <a:rPr lang="en-US" sz="2800" dirty="0" smtClean="0">
                <a:solidFill>
                  <a:srgbClr val="002060"/>
                </a:solidFill>
                <a:latin typeface="Times New Roman" panose="02020603050405020304" pitchFamily="18" charset="0"/>
                <a:cs typeface="Times New Roman" panose="02020603050405020304" pitchFamily="18" charset="0"/>
              </a:rPr>
              <a:t>There is a close relation between cleavage energy and free surface energy</a:t>
            </a:r>
          </a:p>
          <a:p>
            <a:pPr algn="just" rtl="0">
              <a:spcAft>
                <a:spcPts val="1200"/>
              </a:spcAft>
            </a:pPr>
            <a:r>
              <a:rPr lang="en-US" sz="2800" dirty="0" smtClean="0">
                <a:solidFill>
                  <a:srgbClr val="002060"/>
                </a:solidFill>
                <a:latin typeface="Times New Roman" panose="02020603050405020304" pitchFamily="18" charset="0"/>
                <a:cs typeface="Times New Roman" panose="02020603050405020304" pitchFamily="18" charset="0"/>
              </a:rPr>
              <a:t>For the simple case: </a:t>
            </a:r>
            <a:r>
              <a:rPr lang="en-US" sz="2800" b="1" dirty="0" smtClean="0">
                <a:solidFill>
                  <a:srgbClr val="002060"/>
                </a:solidFill>
                <a:latin typeface="Times New Roman" panose="02020603050405020304" pitchFamily="18" charset="0"/>
                <a:cs typeface="Times New Roman" panose="02020603050405020304" pitchFamily="18" charset="0"/>
              </a:rPr>
              <a:t>cleavage energy = 2 x free surface energy</a:t>
            </a:r>
          </a:p>
        </p:txBody>
      </p:sp>
      <p:sp>
        <p:nvSpPr>
          <p:cNvPr id="2" name="Slide Number Placeholder 1"/>
          <p:cNvSpPr>
            <a:spLocks noGrp="1"/>
          </p:cNvSpPr>
          <p:nvPr>
            <p:ph type="sldNum" sz="quarter" idx="12"/>
          </p:nvPr>
        </p:nvSpPr>
        <p:spPr/>
        <p:txBody>
          <a:bodyPr/>
          <a:lstStyle/>
          <a:p>
            <a:fld id="{010386B8-D022-4DBB-9A29-0FD528CD1C82}" type="slidenum">
              <a:rPr lang="he-IL" smtClean="0"/>
              <a:t>5</a:t>
            </a:fld>
            <a:endParaRPr lang="he-IL"/>
          </a:p>
        </p:txBody>
      </p:sp>
    </p:spTree>
    <p:extLst>
      <p:ext uri="{BB962C8B-B14F-4D97-AF65-F5344CB8AC3E}">
        <p14:creationId xmlns:p14="http://schemas.microsoft.com/office/powerpoint/2010/main" val="15574186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54"/>
              <p:cNvSpPr txBox="1"/>
              <p:nvPr/>
            </p:nvSpPr>
            <p:spPr>
              <a:xfrm>
                <a:off x="603292" y="770948"/>
                <a:ext cx="35329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cs typeface="David" panose="020E0502060401010101" pitchFamily="34" charset="-79"/>
                        </a:rPr>
                        <m:t>𝑳𝒊𝑵𝒃</m:t>
                      </m:r>
                      <m:sSub>
                        <m:sSubPr>
                          <m:ctrlPr>
                            <a:rPr lang="en-US" sz="3600" b="1" i="1" u="sng" smtClean="0">
                              <a:solidFill>
                                <a:srgbClr val="002060"/>
                              </a:solidFill>
                              <a:latin typeface="Cambria Math" panose="02040503050406030204" pitchFamily="18" charset="0"/>
                              <a:cs typeface="David" panose="020E0502060401010101" pitchFamily="34" charset="-79"/>
                            </a:rPr>
                          </m:ctrlPr>
                        </m:sSubPr>
                        <m:e>
                          <m:r>
                            <a:rPr lang="en-US" sz="3600" b="1" i="1" u="sng" smtClean="0">
                              <a:solidFill>
                                <a:srgbClr val="002060"/>
                              </a:solidFill>
                              <a:latin typeface="Cambria Math" panose="02040503050406030204" pitchFamily="18" charset="0"/>
                              <a:cs typeface="David" panose="020E0502060401010101" pitchFamily="34" charset="-79"/>
                            </a:rPr>
                            <m:t>𝑶</m:t>
                          </m:r>
                        </m:e>
                        <m:sub>
                          <m:r>
                            <a:rPr lang="en-US" sz="3600" b="1" i="1" u="sng" smtClean="0">
                              <a:solidFill>
                                <a:srgbClr val="002060"/>
                              </a:solidFill>
                              <a:latin typeface="Cambria Math" panose="02040503050406030204" pitchFamily="18" charset="0"/>
                              <a:cs typeface="David" panose="020E0502060401010101" pitchFamily="34" charset="-79"/>
                            </a:rPr>
                            <m:t>𝟑</m:t>
                          </m:r>
                        </m:sub>
                      </m:sSub>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603292" y="770948"/>
                <a:ext cx="3532960" cy="646331"/>
              </a:xfrm>
              <a:prstGeom prst="rect">
                <a:avLst/>
              </a:prstGeom>
              <a:blipFill>
                <a:blip r:embed="rId2"/>
                <a:stretch>
                  <a:fillRect r="-1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2224" y="1469467"/>
                <a:ext cx="3619164"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012</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932224" y="1469467"/>
                <a:ext cx="3619164" cy="646331"/>
              </a:xfrm>
              <a:prstGeom prst="rect">
                <a:avLst/>
              </a:prstGeom>
              <a:blipFill>
                <a:blip r:embed="rId3"/>
                <a:stretch>
                  <a:fillRect t="-13208" b="-35849"/>
                </a:stretch>
              </a:blipFill>
            </p:spPr>
            <p:txBody>
              <a:bodyPr/>
              <a:lstStyle/>
              <a:p>
                <a:r>
                  <a:rPr lang="en-US">
                    <a:noFill/>
                  </a:rPr>
                  <a:t> </a:t>
                </a:r>
              </a:p>
            </p:txBody>
          </p:sp>
        </mc:Fallback>
      </mc:AlternateContent>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36176" t="14992" r="36118" b="15094"/>
          <a:stretch/>
        </p:blipFill>
        <p:spPr>
          <a:xfrm>
            <a:off x="1240507" y="2323917"/>
            <a:ext cx="2434789" cy="3492000"/>
          </a:xfrm>
          <a:prstGeom prst="rect">
            <a:avLst/>
          </a:prstGeom>
        </p:spPr>
      </p:pic>
      <p:sp>
        <p:nvSpPr>
          <p:cNvPr id="3" name="Slide Number Placeholder 2"/>
          <p:cNvSpPr>
            <a:spLocks noGrp="1"/>
          </p:cNvSpPr>
          <p:nvPr>
            <p:ph type="sldNum" sz="quarter" idx="12"/>
          </p:nvPr>
        </p:nvSpPr>
        <p:spPr/>
        <p:txBody>
          <a:bodyPr/>
          <a:lstStyle/>
          <a:p>
            <a:fld id="{010386B8-D022-4DBB-9A29-0FD528CD1C82}" type="slidenum">
              <a:rPr lang="he-IL" smtClean="0"/>
              <a:t>50</a:t>
            </a:fld>
            <a:endParaRPr lang="he-IL"/>
          </a:p>
        </p:txBody>
      </p:sp>
      <p:pic>
        <p:nvPicPr>
          <p:cNvPr id="20" name="Picture 19" descr="C:\Users\crystallography\Desktop\Discussion\LN\LN_012_f.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0105" y="867660"/>
            <a:ext cx="6912000" cy="5148000"/>
          </a:xfrm>
          <a:prstGeom prst="rect">
            <a:avLst/>
          </a:prstGeom>
          <a:noFill/>
          <a:ln>
            <a:noFill/>
          </a:ln>
        </p:spPr>
      </p:pic>
      <p:sp>
        <p:nvSpPr>
          <p:cNvPr id="21" name="Rectangle 20"/>
          <p:cNvSpPr/>
          <p:nvPr/>
        </p:nvSpPr>
        <p:spPr>
          <a:xfrm>
            <a:off x="4826778" y="837134"/>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856090" y="3908570"/>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995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54"/>
              <p:cNvSpPr txBox="1"/>
              <p:nvPr/>
            </p:nvSpPr>
            <p:spPr>
              <a:xfrm>
                <a:off x="603292" y="770948"/>
                <a:ext cx="35329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cs typeface="David" panose="020E0502060401010101" pitchFamily="34" charset="-79"/>
                        </a:rPr>
                        <m:t>𝑳𝒊𝑵𝒃</m:t>
                      </m:r>
                      <m:sSub>
                        <m:sSubPr>
                          <m:ctrlPr>
                            <a:rPr lang="en-US" sz="3600" b="1" i="1" u="sng" smtClean="0">
                              <a:solidFill>
                                <a:srgbClr val="002060"/>
                              </a:solidFill>
                              <a:latin typeface="Cambria Math" panose="02040503050406030204" pitchFamily="18" charset="0"/>
                              <a:cs typeface="David" panose="020E0502060401010101" pitchFamily="34" charset="-79"/>
                            </a:rPr>
                          </m:ctrlPr>
                        </m:sSubPr>
                        <m:e>
                          <m:r>
                            <a:rPr lang="en-US" sz="3600" b="1" i="1" u="sng" smtClean="0">
                              <a:solidFill>
                                <a:srgbClr val="002060"/>
                              </a:solidFill>
                              <a:latin typeface="Cambria Math" panose="02040503050406030204" pitchFamily="18" charset="0"/>
                              <a:cs typeface="David" panose="020E0502060401010101" pitchFamily="34" charset="-79"/>
                            </a:rPr>
                            <m:t>𝑶</m:t>
                          </m:r>
                        </m:e>
                        <m:sub>
                          <m:r>
                            <a:rPr lang="en-US" sz="3600" b="1" i="1" u="sng" smtClean="0">
                              <a:solidFill>
                                <a:srgbClr val="002060"/>
                              </a:solidFill>
                              <a:latin typeface="Cambria Math" panose="02040503050406030204" pitchFamily="18" charset="0"/>
                              <a:cs typeface="David" panose="020E0502060401010101" pitchFamily="34" charset="-79"/>
                            </a:rPr>
                            <m:t>𝟑</m:t>
                          </m:r>
                        </m:sub>
                      </m:sSub>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603292" y="770948"/>
                <a:ext cx="3532960" cy="646331"/>
              </a:xfrm>
              <a:prstGeom prst="rect">
                <a:avLst/>
              </a:prstGeom>
              <a:blipFill>
                <a:blip r:embed="rId2"/>
                <a:stretch>
                  <a:fillRect r="-1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2224" y="1469467"/>
                <a:ext cx="3619164"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012</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932224" y="1469467"/>
                <a:ext cx="3619164" cy="646331"/>
              </a:xfrm>
              <a:prstGeom prst="rect">
                <a:avLst/>
              </a:prstGeom>
              <a:blipFill>
                <a:blip r:embed="rId3"/>
                <a:stretch>
                  <a:fillRect t="-13208" b="-358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010386B8-D022-4DBB-9A29-0FD528CD1C82}" type="slidenum">
              <a:rPr lang="he-IL" smtClean="0"/>
              <a:t>51</a:t>
            </a:fld>
            <a:endParaRPr lang="he-IL"/>
          </a:p>
        </p:txBody>
      </p:sp>
      <p:pic>
        <p:nvPicPr>
          <p:cNvPr id="20" name="Picture 19" descr="C:\Users\crystallography\Desktop\Discussion\LN\LN_012_f.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0105" y="867660"/>
            <a:ext cx="6912000" cy="5148000"/>
          </a:xfrm>
          <a:prstGeom prst="rect">
            <a:avLst/>
          </a:prstGeom>
          <a:noFill/>
          <a:ln>
            <a:noFill/>
          </a:ln>
        </p:spPr>
      </p:pic>
      <p:sp>
        <p:nvSpPr>
          <p:cNvPr id="21" name="Rectangle 20"/>
          <p:cNvSpPr/>
          <p:nvPr/>
        </p:nvSpPr>
        <p:spPr>
          <a:xfrm>
            <a:off x="4826778" y="837134"/>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856090" y="3908570"/>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39638" t="14432" r="39400" b="11806"/>
          <a:stretch/>
        </p:blipFill>
        <p:spPr>
          <a:xfrm>
            <a:off x="1617743" y="2252613"/>
            <a:ext cx="1836000" cy="3672000"/>
          </a:xfrm>
          <a:prstGeom prst="rect">
            <a:avLst/>
          </a:prstGeom>
        </p:spPr>
      </p:pic>
    </p:spTree>
    <p:extLst>
      <p:ext uri="{BB962C8B-B14F-4D97-AF65-F5344CB8AC3E}">
        <p14:creationId xmlns:p14="http://schemas.microsoft.com/office/powerpoint/2010/main" val="15055655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 name="TextBox 55"/>
              <p:cNvSpPr txBox="1"/>
              <p:nvPr/>
            </p:nvSpPr>
            <p:spPr>
              <a:xfrm>
                <a:off x="658804" y="835901"/>
                <a:ext cx="35329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cs typeface="David" panose="020E0502060401010101" pitchFamily="34" charset="-79"/>
                        </a:rPr>
                        <m:t>𝑳𝒊𝑵𝒃</m:t>
                      </m:r>
                      <m:sSub>
                        <m:sSubPr>
                          <m:ctrlPr>
                            <a:rPr lang="en-US" sz="3600" b="1" i="1" u="sng" smtClean="0">
                              <a:solidFill>
                                <a:srgbClr val="002060"/>
                              </a:solidFill>
                              <a:latin typeface="Cambria Math" panose="02040503050406030204" pitchFamily="18" charset="0"/>
                              <a:cs typeface="David" panose="020E0502060401010101" pitchFamily="34" charset="-79"/>
                            </a:rPr>
                          </m:ctrlPr>
                        </m:sSubPr>
                        <m:e>
                          <m:r>
                            <a:rPr lang="en-US" sz="3600" b="1" i="1" u="sng" smtClean="0">
                              <a:solidFill>
                                <a:srgbClr val="002060"/>
                              </a:solidFill>
                              <a:latin typeface="Cambria Math" panose="02040503050406030204" pitchFamily="18" charset="0"/>
                              <a:cs typeface="David" panose="020E0502060401010101" pitchFamily="34" charset="-79"/>
                            </a:rPr>
                            <m:t>𝑶</m:t>
                          </m:r>
                        </m:e>
                        <m:sub>
                          <m:r>
                            <a:rPr lang="en-US" sz="3600" b="1" i="1" u="sng" smtClean="0">
                              <a:solidFill>
                                <a:srgbClr val="002060"/>
                              </a:solidFill>
                              <a:latin typeface="Cambria Math" panose="02040503050406030204" pitchFamily="18" charset="0"/>
                              <a:cs typeface="David" panose="020E0502060401010101" pitchFamily="34" charset="-79"/>
                            </a:rPr>
                            <m:t>𝟑</m:t>
                          </m:r>
                        </m:sub>
                      </m:sSub>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658804" y="835901"/>
                <a:ext cx="3532960" cy="646331"/>
              </a:xfrm>
              <a:prstGeom prst="rect">
                <a:avLst/>
              </a:prstGeom>
              <a:blipFill>
                <a:blip r:embed="rId2"/>
                <a:stretch>
                  <a:fillRect r="-12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973168" y="1429882"/>
                <a:ext cx="3573249" cy="647613"/>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116</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973168" y="1429882"/>
                <a:ext cx="3573249" cy="647613"/>
              </a:xfrm>
              <a:prstGeom prst="rect">
                <a:avLst/>
              </a:prstGeom>
              <a:blipFill>
                <a:blip r:embed="rId3"/>
                <a:stretch>
                  <a:fillRect t="-14151" b="-3584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52</a:t>
            </a:fld>
            <a:endParaRPr lang="he-IL"/>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40529" t="21524" r="40649" b="21924"/>
          <a:stretch/>
        </p:blipFill>
        <p:spPr>
          <a:xfrm>
            <a:off x="1269790" y="2184184"/>
            <a:ext cx="2243487" cy="3636000"/>
          </a:xfrm>
          <a:prstGeom prst="rect">
            <a:avLst/>
          </a:prstGeom>
        </p:spPr>
      </p:pic>
      <p:pic>
        <p:nvPicPr>
          <p:cNvPr id="27" name="Picture 26" descr="C:\Users\crystallography\Desktop\Discussion\LN\LN_116_f.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0443" y="942460"/>
            <a:ext cx="6876000" cy="5148000"/>
          </a:xfrm>
          <a:prstGeom prst="rect">
            <a:avLst/>
          </a:prstGeom>
          <a:noFill/>
          <a:ln>
            <a:noFill/>
          </a:ln>
        </p:spPr>
      </p:pic>
      <p:sp>
        <p:nvSpPr>
          <p:cNvPr id="28" name="Rectangle 27"/>
          <p:cNvSpPr/>
          <p:nvPr/>
        </p:nvSpPr>
        <p:spPr>
          <a:xfrm>
            <a:off x="4870738" y="916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91258" y="398770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16211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 name="TextBox 55"/>
              <p:cNvSpPr txBox="1"/>
              <p:nvPr/>
            </p:nvSpPr>
            <p:spPr>
              <a:xfrm>
                <a:off x="658804" y="835901"/>
                <a:ext cx="353296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cs typeface="David" panose="020E0502060401010101" pitchFamily="34" charset="-79"/>
                        </a:rPr>
                        <m:t>𝑳𝒊𝑵𝒃</m:t>
                      </m:r>
                      <m:sSub>
                        <m:sSubPr>
                          <m:ctrlPr>
                            <a:rPr lang="en-US" sz="3600" b="1" i="1" u="sng" smtClean="0">
                              <a:solidFill>
                                <a:srgbClr val="002060"/>
                              </a:solidFill>
                              <a:latin typeface="Cambria Math" panose="02040503050406030204" pitchFamily="18" charset="0"/>
                              <a:cs typeface="David" panose="020E0502060401010101" pitchFamily="34" charset="-79"/>
                            </a:rPr>
                          </m:ctrlPr>
                        </m:sSubPr>
                        <m:e>
                          <m:r>
                            <a:rPr lang="en-US" sz="3600" b="1" i="1" u="sng" smtClean="0">
                              <a:solidFill>
                                <a:srgbClr val="002060"/>
                              </a:solidFill>
                              <a:latin typeface="Cambria Math" panose="02040503050406030204" pitchFamily="18" charset="0"/>
                              <a:cs typeface="David" panose="020E0502060401010101" pitchFamily="34" charset="-79"/>
                            </a:rPr>
                            <m:t>𝑶</m:t>
                          </m:r>
                        </m:e>
                        <m:sub>
                          <m:r>
                            <a:rPr lang="en-US" sz="3600" b="1" i="1" u="sng" smtClean="0">
                              <a:solidFill>
                                <a:srgbClr val="002060"/>
                              </a:solidFill>
                              <a:latin typeface="Cambria Math" panose="02040503050406030204" pitchFamily="18" charset="0"/>
                              <a:cs typeface="David" panose="020E0502060401010101" pitchFamily="34" charset="-79"/>
                            </a:rPr>
                            <m:t>𝟑</m:t>
                          </m:r>
                        </m:sub>
                      </m:sSub>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658804" y="835901"/>
                <a:ext cx="3532960" cy="646331"/>
              </a:xfrm>
              <a:prstGeom prst="rect">
                <a:avLst/>
              </a:prstGeom>
              <a:blipFill>
                <a:blip r:embed="rId2"/>
                <a:stretch>
                  <a:fillRect r="-12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973168" y="1429882"/>
                <a:ext cx="3573249" cy="647613"/>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116</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973168" y="1429882"/>
                <a:ext cx="3573249" cy="647613"/>
              </a:xfrm>
              <a:prstGeom prst="rect">
                <a:avLst/>
              </a:prstGeom>
              <a:blipFill>
                <a:blip r:embed="rId3"/>
                <a:stretch>
                  <a:fillRect t="-14151" b="-3584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10386B8-D022-4DBB-9A29-0FD528CD1C82}" type="slidenum">
              <a:rPr lang="he-IL" smtClean="0"/>
              <a:t>53</a:t>
            </a:fld>
            <a:endParaRPr lang="he-IL"/>
          </a:p>
        </p:txBody>
      </p:sp>
      <p:pic>
        <p:nvPicPr>
          <p:cNvPr id="27" name="Picture 26" descr="C:\Users\crystallography\Desktop\Discussion\LN\LN_116_f.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0443" y="942460"/>
            <a:ext cx="6876000" cy="5148000"/>
          </a:xfrm>
          <a:prstGeom prst="rect">
            <a:avLst/>
          </a:prstGeom>
          <a:noFill/>
          <a:ln>
            <a:noFill/>
          </a:ln>
        </p:spPr>
      </p:pic>
      <p:sp>
        <p:nvSpPr>
          <p:cNvPr id="28" name="Rectangle 27"/>
          <p:cNvSpPr/>
          <p:nvPr/>
        </p:nvSpPr>
        <p:spPr>
          <a:xfrm>
            <a:off x="4870738" y="916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91258" y="398770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39880" t="23128" r="39928" b="22994"/>
          <a:stretch/>
        </p:blipFill>
        <p:spPr>
          <a:xfrm>
            <a:off x="1160917" y="2211223"/>
            <a:ext cx="2461846" cy="3543301"/>
          </a:xfrm>
          <a:prstGeom prst="rect">
            <a:avLst/>
          </a:prstGeom>
        </p:spPr>
      </p:pic>
    </p:spTree>
    <p:extLst>
      <p:ext uri="{BB962C8B-B14F-4D97-AF65-F5344CB8AC3E}">
        <p14:creationId xmlns:p14="http://schemas.microsoft.com/office/powerpoint/2010/main" val="17967501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0386B8-D022-4DBB-9A29-0FD528CD1C82}" type="slidenum">
              <a:rPr lang="he-IL" smtClean="0"/>
              <a:t>54</a:t>
            </a:fld>
            <a:endParaRPr lang="he-IL" dirty="0"/>
          </a:p>
        </p:txBody>
      </p:sp>
      <p:pic>
        <p:nvPicPr>
          <p:cNvPr id="15" name="Picture 14" descr="C:\Users\crystallography\Desktop\LN_new.png"/>
          <p:cNvPicPr/>
          <p:nvPr/>
        </p:nvPicPr>
        <p:blipFill>
          <a:blip r:embed="rId2">
            <a:extLst>
              <a:ext uri="{28A0092B-C50C-407E-A947-70E740481C1C}">
                <a14:useLocalDpi xmlns:a14="http://schemas.microsoft.com/office/drawing/2010/main" val="0"/>
              </a:ext>
            </a:extLst>
          </a:blip>
          <a:srcRect/>
          <a:stretch>
            <a:fillRect/>
          </a:stretch>
        </p:blipFill>
        <p:spPr bwMode="auto">
          <a:xfrm>
            <a:off x="721099" y="1162322"/>
            <a:ext cx="6174000" cy="5076000"/>
          </a:xfrm>
          <a:prstGeom prst="rect">
            <a:avLst/>
          </a:prstGeom>
          <a:noFill/>
          <a:ln>
            <a:noFill/>
          </a:ln>
        </p:spPr>
      </p:pic>
      <p:sp>
        <p:nvSpPr>
          <p:cNvPr id="5" name="Rectangle 4"/>
          <p:cNvSpPr/>
          <p:nvPr/>
        </p:nvSpPr>
        <p:spPr>
          <a:xfrm>
            <a:off x="565644" y="573648"/>
            <a:ext cx="11494476" cy="461665"/>
          </a:xfrm>
          <a:prstGeom prst="rect">
            <a:avLst/>
          </a:prstGeom>
        </p:spPr>
        <p:txBody>
          <a:bodyPr wrap="square">
            <a:spAutoFit/>
          </a:bodyPr>
          <a:lstStyle/>
          <a:p>
            <a:r>
              <a:rPr lang="en-US" sz="2400" b="1" u="sng" dirty="0">
                <a:solidFill>
                  <a:srgbClr val="002060"/>
                </a:solidFill>
                <a:latin typeface="Times New Roman" panose="02020603050405020304" pitchFamily="18" charset="0"/>
                <a:cs typeface="Times New Roman" panose="02020603050405020304" pitchFamily="18" charset="0"/>
              </a:rPr>
              <a:t>Stereographic projection of reciprocal directions of </a:t>
            </a:r>
            <a:r>
              <a:rPr lang="en-US" sz="2400" b="1" u="sng" dirty="0" smtClean="0">
                <a:solidFill>
                  <a:srgbClr val="002060"/>
                </a:solidFill>
                <a:latin typeface="Times New Roman" panose="02020603050405020304" pitchFamily="18" charset="0"/>
                <a:cs typeface="Times New Roman" panose="02020603050405020304" pitchFamily="18" charset="0"/>
              </a:rPr>
              <a:t>lithium niobate </a:t>
            </a:r>
            <a:r>
              <a:rPr lang="en-US" sz="2400" b="1" u="sng" dirty="0">
                <a:solidFill>
                  <a:srgbClr val="002060"/>
                </a:solidFill>
                <a:latin typeface="Times New Roman" panose="02020603050405020304" pitchFamily="18" charset="0"/>
                <a:cs typeface="Times New Roman" panose="02020603050405020304" pitchFamily="18" charset="0"/>
              </a:rPr>
              <a:t>reciprocal lattice</a:t>
            </a:r>
          </a:p>
        </p:txBody>
      </p:sp>
      <mc:AlternateContent xmlns:mc="http://schemas.openxmlformats.org/markup-compatibility/2006" xmlns:a14="http://schemas.microsoft.com/office/drawing/2010/main">
        <mc:Choice Requires="a14">
          <p:sp>
            <p:nvSpPr>
              <p:cNvPr id="18" name="TextBox 17"/>
              <p:cNvSpPr txBox="1"/>
              <p:nvPr/>
            </p:nvSpPr>
            <p:spPr>
              <a:xfrm>
                <a:off x="7197168" y="1304160"/>
                <a:ext cx="4391094" cy="4300857"/>
              </a:xfrm>
              <a:prstGeom prst="rect">
                <a:avLst/>
              </a:prstGeom>
              <a:noFill/>
            </p:spPr>
            <p:txBody>
              <a:bodyPr wrap="square" rtlCol="0">
                <a:spAutoFit/>
              </a:bodyPr>
              <a:lstStyle/>
              <a:p>
                <a:pPr algn="just"/>
                <a:r>
                  <a:rPr lang="en-US" dirty="0" smtClean="0">
                    <a:solidFill>
                      <a:srgbClr val="002060"/>
                    </a:solidFill>
                    <a:latin typeface="Times New Roman" panose="02020603050405020304" pitchFamily="18" charset="0"/>
                    <a:cs typeface="Times New Roman" panose="02020603050405020304" pitchFamily="18" charset="0"/>
                  </a:rPr>
                  <a:t>Planes</a:t>
                </a:r>
                <a14:m>
                  <m:oMath xmlns:m="http://schemas.openxmlformats.org/officeDocument/2006/math">
                    <m:r>
                      <a:rPr lang="en-US">
                        <a:solidFill>
                          <a:srgbClr val="002060"/>
                        </a:solidFill>
                        <a:latin typeface="Cambria Math" panose="02040503050406030204" pitchFamily="18" charset="0"/>
                      </a:rPr>
                      <m:t> </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1</m:t>
                        </m:r>
                        <m:r>
                          <a:rPr lang="en-US" b="0" i="1" smtClean="0">
                            <a:solidFill>
                              <a:srgbClr val="002060"/>
                            </a:solidFill>
                            <a:latin typeface="Cambria Math" panose="02040503050406030204" pitchFamily="18" charset="0"/>
                          </a:rPr>
                          <m:t>00</m:t>
                        </m:r>
                      </m:e>
                    </m:d>
                    <m:r>
                      <a:rPr lang="en-US" b="0" i="1" smtClean="0">
                        <a:solidFill>
                          <a:srgbClr val="002060"/>
                        </a:solidFill>
                        <a:latin typeface="Cambria Math" panose="02040503050406030204" pitchFamily="18" charset="0"/>
                      </a:rPr>
                      <m:t>,</m:t>
                    </m:r>
                    <m:d>
                      <m:dPr>
                        <m:ctrlPr>
                          <a:rPr lang="en-US" b="0" i="1">
                            <a:solidFill>
                              <a:srgbClr val="002060"/>
                            </a:solidFill>
                            <a:latin typeface="Cambria Math" panose="02040503050406030204" pitchFamily="18" charset="0"/>
                          </a:rPr>
                        </m:ctrlPr>
                      </m:dPr>
                      <m:e>
                        <m:r>
                          <a:rPr lang="en-US" b="0" i="1" smtClean="0">
                            <a:solidFill>
                              <a:srgbClr val="002060"/>
                            </a:solidFill>
                            <a:latin typeface="Cambria Math" panose="02040503050406030204" pitchFamily="18" charset="0"/>
                          </a:rPr>
                          <m:t>012</m:t>
                        </m:r>
                      </m:e>
                    </m:d>
                    <m:r>
                      <a:rPr lang="en-US" b="0" i="1" smtClean="0">
                        <a:solidFill>
                          <a:srgbClr val="002060"/>
                        </a:solidFill>
                        <a:latin typeface="Cambria Math" panose="02040503050406030204" pitchFamily="18" charset="0"/>
                      </a:rPr>
                      <m:t>,</m:t>
                    </m:r>
                    <m:d>
                      <m:dPr>
                        <m:ctrlPr>
                          <a:rPr lang="en-US" b="0" i="1" smtClean="0">
                            <a:solidFill>
                              <a:srgbClr val="002060"/>
                            </a:solidFill>
                            <a:latin typeface="Cambria Math" panose="02040503050406030204" pitchFamily="18" charset="0"/>
                          </a:rPr>
                        </m:ctrlPr>
                      </m:dPr>
                      <m:e>
                        <m:r>
                          <a:rPr lang="en-US" b="0" i="1" smtClean="0">
                            <a:solidFill>
                              <a:srgbClr val="002060"/>
                            </a:solidFill>
                            <a:latin typeface="Cambria Math" panose="02040503050406030204" pitchFamily="18" charset="0"/>
                          </a:rPr>
                          <m:t>116</m:t>
                        </m:r>
                      </m:e>
                    </m:d>
                    <m:r>
                      <a:rPr lang="en-US" b="0" i="1" smtClean="0">
                        <a:solidFill>
                          <a:srgbClr val="002060"/>
                        </a:solidFill>
                        <a:latin typeface="Cambria Math" panose="02040503050406030204" pitchFamily="18" charset="0"/>
                      </a:rPr>
                      <m:t>,</m:t>
                    </m:r>
                    <m:d>
                      <m:dPr>
                        <m:ctrlPr>
                          <a:rPr lang="en-US" b="0" i="1" smtClean="0">
                            <a:solidFill>
                              <a:srgbClr val="002060"/>
                            </a:solidFill>
                            <a:latin typeface="Cambria Math" panose="02040503050406030204" pitchFamily="18" charset="0"/>
                          </a:rPr>
                        </m:ctrlPr>
                      </m:dPr>
                      <m:e>
                        <m:r>
                          <a:rPr lang="en-US" b="0" i="1" smtClean="0">
                            <a:solidFill>
                              <a:srgbClr val="002060"/>
                            </a:solidFill>
                            <a:latin typeface="Cambria Math" panose="02040503050406030204" pitchFamily="18" charset="0"/>
                          </a:rPr>
                          <m:t>104</m:t>
                        </m:r>
                      </m:e>
                    </m:d>
                  </m:oMath>
                </a14:m>
                <a:r>
                  <a:rPr lang="en-US" dirty="0" smtClean="0">
                    <a:solidFill>
                      <a:srgbClr val="002060"/>
                    </a:solidFill>
                    <a:latin typeface="David" panose="020E0502060401010101" pitchFamily="34" charset="-79"/>
                    <a:cs typeface="David" panose="020E0502060401010101" pitchFamily="34" charset="-79"/>
                  </a:rPr>
                  <a:t>and</a:t>
                </a:r>
                <a14:m>
                  <m:oMath xmlns:m="http://schemas.openxmlformats.org/officeDocument/2006/math">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104</m:t>
                        </m:r>
                      </m:e>
                    </m:d>
                  </m:oMath>
                </a14:m>
                <a:r>
                  <a:rPr lang="en-US" dirty="0" smtClean="0">
                    <a:solidFill>
                      <a:srgbClr val="002060"/>
                    </a:solidFill>
                    <a:latin typeface="David" panose="020E0502060401010101" pitchFamily="34" charset="-79"/>
                    <a:cs typeface="David" panose="020E0502060401010101" pitchFamily="34" charset="-79"/>
                  </a:rPr>
                  <a:t>  are marked in the plot</a:t>
                </a:r>
              </a:p>
              <a:p>
                <a:pPr algn="just"/>
                <a:endParaRPr lang="en-US" dirty="0">
                  <a:solidFill>
                    <a:srgbClr val="002060"/>
                  </a:solidFill>
                  <a:latin typeface="David" panose="020E0502060401010101" pitchFamily="34" charset="-79"/>
                  <a:cs typeface="David" panose="020E0502060401010101" pitchFamily="34" charset="-79"/>
                </a:endParaRPr>
              </a:p>
              <a:p>
                <a:pPr algn="just"/>
                <a:r>
                  <a:rPr lang="en-US" dirty="0">
                    <a:solidFill>
                      <a:srgbClr val="002060"/>
                    </a:solidFill>
                    <a:latin typeface="Times New Roman" panose="02020603050405020304" pitchFamily="18" charset="0"/>
                    <a:cs typeface="Times New Roman" panose="02020603050405020304" pitchFamily="18" charset="0"/>
                  </a:rPr>
                  <a:t>Planes</a:t>
                </a:r>
                <a14:m>
                  <m:oMath xmlns:m="http://schemas.openxmlformats.org/officeDocument/2006/math">
                    <m:r>
                      <a:rPr lang="en-US">
                        <a:solidFill>
                          <a:srgbClr val="002060"/>
                        </a:solidFill>
                        <a:latin typeface="Cambria Math" panose="02040503050406030204" pitchFamily="18" charset="0"/>
                      </a:rPr>
                      <m:t> </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100</m:t>
                        </m:r>
                      </m:e>
                    </m:d>
                    <m:r>
                      <a:rPr lang="en-US" i="1">
                        <a:solidFill>
                          <a:srgbClr val="002060"/>
                        </a:solidFill>
                        <a:latin typeface="Cambria Math" panose="02040503050406030204" pitchFamily="18" charset="0"/>
                      </a:rPr>
                      <m:t>,</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012</m:t>
                        </m:r>
                      </m:e>
                    </m:d>
                  </m:oMath>
                </a14:m>
                <a:r>
                  <a:rPr lang="en-US" dirty="0" smtClean="0">
                    <a:solidFill>
                      <a:srgbClr val="002060"/>
                    </a:solidFill>
                    <a:latin typeface="David" panose="020E0502060401010101" pitchFamily="34" charset="-79"/>
                    <a:cs typeface="David" panose="020E0502060401010101" pitchFamily="34" charset="-79"/>
                  </a:rPr>
                  <a:t> are known in literature</a:t>
                </a:r>
              </a:p>
              <a:p>
                <a:pPr algn="just"/>
                <a:endParaRPr lang="en-US" dirty="0">
                  <a:solidFill>
                    <a:srgbClr val="002060"/>
                  </a:solidFill>
                  <a:latin typeface="David" panose="020E0502060401010101" pitchFamily="34" charset="-79"/>
                  <a:cs typeface="David" panose="020E0502060401010101" pitchFamily="34" charset="-79"/>
                </a:endParaRPr>
              </a:p>
              <a:p>
                <a:pPr algn="just"/>
                <a:r>
                  <a:rPr lang="en-US" dirty="0" smtClean="0">
                    <a:solidFill>
                      <a:srgbClr val="002060"/>
                    </a:solidFill>
                    <a:latin typeface="Times New Roman" panose="02020603050405020304" pitchFamily="18" charset="0"/>
                    <a:cs typeface="Times New Roman" panose="02020603050405020304" pitchFamily="18" charset="0"/>
                  </a:rPr>
                  <a:t>Plane</a:t>
                </a:r>
                <a14:m>
                  <m:oMath xmlns:m="http://schemas.openxmlformats.org/officeDocument/2006/math">
                    <m:r>
                      <a:rPr lang="en-US" smtClean="0">
                        <a:solidFill>
                          <a:srgbClr val="002060"/>
                        </a:solidFill>
                        <a:latin typeface="Cambria Math" panose="02040503050406030204" pitchFamily="18" charset="0"/>
                      </a:rPr>
                      <m:t> </m:t>
                    </m:r>
                    <m:r>
                      <a:rPr lang="en-US" b="0" i="0" smtClean="0">
                        <a:solidFill>
                          <a:srgbClr val="002060"/>
                        </a:solidFill>
                        <a:latin typeface="Cambria Math" panose="02040503050406030204" pitchFamily="18" charset="0"/>
                      </a:rPr>
                      <m:t>(</m:t>
                    </m:r>
                    <m:r>
                      <a:rPr lang="en-US" b="0" i="0" smtClean="0">
                        <a:solidFill>
                          <a:srgbClr val="002060"/>
                        </a:solidFill>
                        <a:latin typeface="Cambria Math" panose="02040503050406030204" pitchFamily="18" charset="0"/>
                      </a:rPr>
                      <m:t>116</m:t>
                    </m:r>
                    <m:r>
                      <a:rPr lang="en-US" b="0" i="0" smtClean="0">
                        <a:solidFill>
                          <a:srgbClr val="002060"/>
                        </a:solidFill>
                        <a:latin typeface="Cambria Math" panose="02040503050406030204" pitchFamily="18" charset="0"/>
                      </a:rPr>
                      <m:t>)</m:t>
                    </m:r>
                  </m:oMath>
                </a14:m>
                <a:r>
                  <a:rPr lang="en-US" dirty="0" smtClean="0">
                    <a:solidFill>
                      <a:srgbClr val="002060"/>
                    </a:solidFill>
                    <a:latin typeface="David" panose="020E0502060401010101" pitchFamily="34" charset="-79"/>
                    <a:cs typeface="David" panose="020E0502060401010101" pitchFamily="34" charset="-79"/>
                  </a:rPr>
                  <a:t> was discovered in our model and confirmed experimentally</a:t>
                </a:r>
              </a:p>
              <a:p>
                <a:pPr algn="just"/>
                <a:endParaRPr lang="en-US" dirty="0">
                  <a:solidFill>
                    <a:srgbClr val="002060"/>
                  </a:solidFill>
                  <a:latin typeface="David" panose="020E0502060401010101" pitchFamily="34" charset="-79"/>
                  <a:cs typeface="David" panose="020E0502060401010101" pitchFamily="34" charset="-79"/>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chemeClr val="bg2">
                              <a:lumMod val="75000"/>
                            </a:schemeClr>
                          </a:solidFill>
                          <a:latin typeface="Cambria Math" panose="02040503050406030204" pitchFamily="18" charset="0"/>
                          <a:cs typeface="David" panose="020E0502060401010101" pitchFamily="34" charset="-79"/>
                        </a:rPr>
                        <m:t>𝑴𝒂𝒙</m:t>
                      </m:r>
                      <m:r>
                        <a:rPr lang="en-US" b="1" i="1" smtClean="0">
                          <a:solidFill>
                            <a:schemeClr val="bg2">
                              <a:lumMod val="75000"/>
                            </a:schemeClr>
                          </a:solidFill>
                          <a:latin typeface="Cambria Math" panose="02040503050406030204" pitchFamily="18" charset="0"/>
                          <a:cs typeface="David" panose="020E0502060401010101" pitchFamily="34" charset="-79"/>
                        </a:rPr>
                        <m:t> </m:t>
                      </m:r>
                      <m:r>
                        <a:rPr lang="en-US" b="1" i="1" smtClean="0">
                          <a:solidFill>
                            <a:schemeClr val="bg2">
                              <a:lumMod val="75000"/>
                            </a:schemeClr>
                          </a:solidFill>
                          <a:latin typeface="Cambria Math" panose="02040503050406030204" pitchFamily="18" charset="0"/>
                          <a:cs typeface="David" panose="020E0502060401010101" pitchFamily="34" charset="-79"/>
                        </a:rPr>
                        <m:t>𝑪𝑨</m:t>
                      </m:r>
                      <m:d>
                        <m:dPr>
                          <m:ctrlPr>
                            <a:rPr lang="en-US" b="1" i="1">
                              <a:solidFill>
                                <a:schemeClr val="bg2">
                                  <a:lumMod val="75000"/>
                                </a:schemeClr>
                              </a:solidFill>
                              <a:latin typeface="Cambria Math" panose="02040503050406030204" pitchFamily="18" charset="0"/>
                              <a:cs typeface="David" panose="020E0502060401010101" pitchFamily="34" charset="-79"/>
                            </a:rPr>
                          </m:ctrlPr>
                        </m:dPr>
                        <m:e>
                          <m:r>
                            <a:rPr lang="en-US" b="1" i="1" smtClean="0">
                              <a:solidFill>
                                <a:schemeClr val="bg2">
                                  <a:lumMod val="75000"/>
                                </a:schemeClr>
                              </a:solidFill>
                              <a:latin typeface="Cambria Math" panose="02040503050406030204" pitchFamily="18" charset="0"/>
                              <a:cs typeface="David" panose="020E0502060401010101" pitchFamily="34" charset="-79"/>
                            </a:rPr>
                            <m:t>𝟎𝟏𝟐</m:t>
                          </m:r>
                        </m:e>
                      </m:d>
                      <m:r>
                        <a:rPr lang="en-US" b="1" i="1">
                          <a:solidFill>
                            <a:schemeClr val="bg2">
                              <a:lumMod val="75000"/>
                            </a:schemeClr>
                          </a:solidFill>
                          <a:latin typeface="Cambria Math" panose="02040503050406030204" pitchFamily="18" charset="0"/>
                          <a:cs typeface="David" panose="020E0502060401010101" pitchFamily="34" charset="-79"/>
                        </a:rPr>
                        <m:t>=</m:t>
                      </m:r>
                      <m:sSub>
                        <m:sSubPr>
                          <m:ctrlPr>
                            <a:rPr lang="en-US" b="1" i="1">
                              <a:solidFill>
                                <a:schemeClr val="bg2">
                                  <a:lumMod val="75000"/>
                                </a:schemeClr>
                              </a:solidFill>
                              <a:latin typeface="Cambria Math" panose="02040503050406030204" pitchFamily="18" charset="0"/>
                              <a:cs typeface="David" panose="020E0502060401010101" pitchFamily="34" charset="-79"/>
                            </a:rPr>
                          </m:ctrlPr>
                        </m:sSubPr>
                        <m:e>
                          <m:r>
                            <a:rPr lang="en-US" b="1" i="1" smtClean="0">
                              <a:solidFill>
                                <a:schemeClr val="bg2">
                                  <a:lumMod val="75000"/>
                                </a:schemeClr>
                              </a:solidFill>
                              <a:latin typeface="Cambria Math" panose="02040503050406030204" pitchFamily="18" charset="0"/>
                              <a:cs typeface="David" panose="020E0502060401010101" pitchFamily="34" charset="-79"/>
                            </a:rPr>
                            <m:t>𝟐</m:t>
                          </m:r>
                          <m:r>
                            <a:rPr lang="en-US" b="1" i="1" smtClean="0">
                              <a:solidFill>
                                <a:schemeClr val="bg2">
                                  <a:lumMod val="75000"/>
                                </a:schemeClr>
                              </a:solidFill>
                              <a:latin typeface="Cambria Math" panose="02040503050406030204" pitchFamily="18" charset="0"/>
                              <a:cs typeface="David" panose="020E0502060401010101" pitchFamily="34" charset="-79"/>
                            </a:rPr>
                            <m:t>.</m:t>
                          </m:r>
                          <m:r>
                            <a:rPr lang="en-US" b="1" i="1" smtClean="0">
                              <a:solidFill>
                                <a:schemeClr val="bg2">
                                  <a:lumMod val="75000"/>
                                </a:schemeClr>
                              </a:solidFill>
                              <a:latin typeface="Cambria Math" panose="02040503050406030204" pitchFamily="18" charset="0"/>
                              <a:cs typeface="David" panose="020E0502060401010101" pitchFamily="34" charset="-79"/>
                            </a:rPr>
                            <m:t>𝟗𝟓</m:t>
                          </m:r>
                        </m:e>
                        <m:sub>
                          <m:r>
                            <a:rPr lang="en-US">
                              <a:solidFill>
                                <a:schemeClr val="bg2">
                                  <a:lumMod val="75000"/>
                                </a:schemeClr>
                              </a:solidFill>
                              <a:latin typeface="Cambria Math" panose="02040503050406030204" pitchFamily="18" charset="0"/>
                            </a:rPr>
                            <m:t>[</m:t>
                          </m:r>
                          <m:sSup>
                            <m:sSupPr>
                              <m:ctrlPr>
                                <a:rPr lang="en-US" i="1">
                                  <a:solidFill>
                                    <a:schemeClr val="bg2">
                                      <a:lumMod val="75000"/>
                                    </a:schemeClr>
                                  </a:solidFill>
                                  <a:latin typeface="Cambria Math" panose="02040503050406030204" pitchFamily="18" charset="0"/>
                                </a:rPr>
                              </m:ctrlPr>
                            </m:sSupPr>
                            <m:e>
                              <m:r>
                                <a:rPr lang="en-US" i="1">
                                  <a:solidFill>
                                    <a:schemeClr val="bg2">
                                      <a:lumMod val="75000"/>
                                    </a:schemeClr>
                                  </a:solidFill>
                                  <a:latin typeface="Cambria Math" panose="02040503050406030204" pitchFamily="18" charset="0"/>
                                </a:rPr>
                                <m:t>Å</m:t>
                              </m:r>
                            </m:e>
                            <m:sup>
                              <m:r>
                                <a:rPr lang="en-US" i="1">
                                  <a:solidFill>
                                    <a:schemeClr val="bg2">
                                      <a:lumMod val="75000"/>
                                    </a:schemeClr>
                                  </a:solidFill>
                                  <a:latin typeface="Cambria Math" panose="02040503050406030204" pitchFamily="18" charset="0"/>
                                </a:rPr>
                                <m:t>3</m:t>
                              </m:r>
                            </m:sup>
                          </m:sSup>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𝑒</m:t>
                          </m:r>
                          <m:r>
                            <a:rPr lang="en-US">
                              <a:solidFill>
                                <a:schemeClr val="bg2">
                                  <a:lumMod val="75000"/>
                                </a:schemeClr>
                              </a:solidFill>
                              <a:latin typeface="Cambria Math" panose="02040503050406030204" pitchFamily="18" charset="0"/>
                            </a:rPr>
                            <m:t>]</m:t>
                          </m:r>
                        </m:sub>
                      </m:sSub>
                    </m:oMath>
                  </m:oMathPara>
                </a14:m>
                <a:endParaRPr lang="en-US" dirty="0">
                  <a:latin typeface="Times New Roman" panose="02020603050405020304" pitchFamily="18" charset="0"/>
                  <a:cs typeface="Times New Roman" panose="02020603050405020304" pitchFamily="18" charset="0"/>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rgbClr val="B4640C"/>
                          </a:solidFill>
                          <a:latin typeface="Cambria Math" panose="02040503050406030204" pitchFamily="18" charset="0"/>
                          <a:cs typeface="David" panose="020E0502060401010101" pitchFamily="34" charset="-79"/>
                        </a:rPr>
                        <m:t>𝑴𝒂𝒙</m:t>
                      </m:r>
                      <m:r>
                        <a:rPr lang="en-US" b="1" i="1" smtClean="0">
                          <a:solidFill>
                            <a:srgbClr val="B4640C"/>
                          </a:solidFill>
                          <a:latin typeface="Cambria Math" panose="02040503050406030204" pitchFamily="18" charset="0"/>
                          <a:cs typeface="David" panose="020E0502060401010101" pitchFamily="34" charset="-79"/>
                        </a:rPr>
                        <m:t> </m:t>
                      </m:r>
                      <m:r>
                        <a:rPr lang="en-US" b="1" i="1" smtClean="0">
                          <a:solidFill>
                            <a:srgbClr val="B4640C"/>
                          </a:solidFill>
                          <a:latin typeface="Cambria Math" panose="02040503050406030204" pitchFamily="18" charset="0"/>
                          <a:cs typeface="David" panose="020E0502060401010101" pitchFamily="34" charset="-79"/>
                        </a:rPr>
                        <m:t>𝑪𝑨</m:t>
                      </m:r>
                      <m:d>
                        <m:dPr>
                          <m:ctrlPr>
                            <a:rPr lang="en-US" b="1" i="1">
                              <a:solidFill>
                                <a:srgbClr val="B4640C"/>
                              </a:solidFill>
                              <a:latin typeface="Cambria Math" panose="02040503050406030204" pitchFamily="18" charset="0"/>
                              <a:cs typeface="David" panose="020E0502060401010101" pitchFamily="34" charset="-79"/>
                            </a:rPr>
                          </m:ctrlPr>
                        </m:dPr>
                        <m:e>
                          <m:r>
                            <a:rPr lang="en-US" b="1" i="1" smtClean="0">
                              <a:solidFill>
                                <a:srgbClr val="B4640C"/>
                              </a:solidFill>
                              <a:latin typeface="Cambria Math" panose="02040503050406030204" pitchFamily="18" charset="0"/>
                              <a:cs typeface="David" panose="020E0502060401010101" pitchFamily="34" charset="-79"/>
                            </a:rPr>
                            <m:t>𝟏𝟎𝟒</m:t>
                          </m:r>
                        </m:e>
                      </m:d>
                      <m:r>
                        <a:rPr lang="en-US" b="1" i="1">
                          <a:solidFill>
                            <a:srgbClr val="B4640C"/>
                          </a:solidFill>
                          <a:latin typeface="Cambria Math" panose="02040503050406030204" pitchFamily="18" charset="0"/>
                          <a:cs typeface="David" panose="020E0502060401010101" pitchFamily="34" charset="-79"/>
                        </a:rPr>
                        <m:t>=</m:t>
                      </m:r>
                      <m:sSub>
                        <m:sSubPr>
                          <m:ctrlPr>
                            <a:rPr lang="en-US" b="1" i="1">
                              <a:solidFill>
                                <a:srgbClr val="B4640C"/>
                              </a:solidFill>
                              <a:latin typeface="Cambria Math" panose="02040503050406030204" pitchFamily="18" charset="0"/>
                              <a:cs typeface="David" panose="020E0502060401010101" pitchFamily="34" charset="-79"/>
                            </a:rPr>
                          </m:ctrlPr>
                        </m:sSubPr>
                        <m:e>
                          <m:r>
                            <a:rPr lang="en-US" b="1" i="1" smtClean="0">
                              <a:solidFill>
                                <a:srgbClr val="B4640C"/>
                              </a:solidFill>
                              <a:latin typeface="Cambria Math" panose="02040503050406030204" pitchFamily="18" charset="0"/>
                              <a:cs typeface="David" panose="020E0502060401010101" pitchFamily="34" charset="-79"/>
                            </a:rPr>
                            <m:t>𝟐</m:t>
                          </m:r>
                          <m:r>
                            <a:rPr lang="en-US" b="1" i="1" smtClean="0">
                              <a:solidFill>
                                <a:srgbClr val="B4640C"/>
                              </a:solidFill>
                              <a:latin typeface="Cambria Math" panose="02040503050406030204" pitchFamily="18" charset="0"/>
                              <a:cs typeface="David" panose="020E0502060401010101" pitchFamily="34" charset="-79"/>
                            </a:rPr>
                            <m:t>.</m:t>
                          </m:r>
                          <m:r>
                            <a:rPr lang="en-US" b="1" i="1" smtClean="0">
                              <a:solidFill>
                                <a:srgbClr val="B4640C"/>
                              </a:solidFill>
                              <a:latin typeface="Cambria Math" panose="02040503050406030204" pitchFamily="18" charset="0"/>
                              <a:cs typeface="David" panose="020E0502060401010101" pitchFamily="34" charset="-79"/>
                            </a:rPr>
                            <m:t>𝟏𝟔</m:t>
                          </m:r>
                        </m:e>
                        <m:sub>
                          <m:r>
                            <a:rPr lang="en-US">
                              <a:solidFill>
                                <a:srgbClr val="B4640C"/>
                              </a:solidFill>
                              <a:latin typeface="Cambria Math" panose="02040503050406030204" pitchFamily="18" charset="0"/>
                            </a:rPr>
                            <m:t>[</m:t>
                          </m:r>
                          <m:sSup>
                            <m:sSupPr>
                              <m:ctrlPr>
                                <a:rPr lang="en-US" i="1">
                                  <a:solidFill>
                                    <a:srgbClr val="B4640C"/>
                                  </a:solidFill>
                                  <a:latin typeface="Cambria Math" panose="02040503050406030204" pitchFamily="18" charset="0"/>
                                </a:rPr>
                              </m:ctrlPr>
                            </m:sSupPr>
                            <m:e>
                              <m:r>
                                <a:rPr lang="en-US" i="1">
                                  <a:solidFill>
                                    <a:srgbClr val="B4640C"/>
                                  </a:solidFill>
                                  <a:latin typeface="Cambria Math" panose="02040503050406030204" pitchFamily="18" charset="0"/>
                                </a:rPr>
                                <m:t>Å</m:t>
                              </m:r>
                            </m:e>
                            <m:sup>
                              <m:r>
                                <a:rPr lang="en-US" i="1">
                                  <a:solidFill>
                                    <a:srgbClr val="B4640C"/>
                                  </a:solidFill>
                                  <a:latin typeface="Cambria Math" panose="02040503050406030204" pitchFamily="18" charset="0"/>
                                </a:rPr>
                                <m:t>3</m:t>
                              </m:r>
                            </m:sup>
                          </m:sSup>
                          <m:r>
                            <a:rPr lang="en-US" i="1">
                              <a:solidFill>
                                <a:srgbClr val="B4640C"/>
                              </a:solidFill>
                              <a:latin typeface="Cambria Math" panose="02040503050406030204" pitchFamily="18" charset="0"/>
                            </a:rPr>
                            <m:t>/</m:t>
                          </m:r>
                          <m:r>
                            <a:rPr lang="en-US" i="1">
                              <a:solidFill>
                                <a:srgbClr val="B4640C"/>
                              </a:solidFill>
                              <a:latin typeface="Cambria Math" panose="02040503050406030204" pitchFamily="18" charset="0"/>
                            </a:rPr>
                            <m:t>𝑒</m:t>
                          </m:r>
                          <m:r>
                            <a:rPr lang="en-US">
                              <a:solidFill>
                                <a:srgbClr val="B4640C"/>
                              </a:solidFill>
                              <a:latin typeface="Cambria Math" panose="02040503050406030204" pitchFamily="18" charset="0"/>
                            </a:rPr>
                            <m:t>]</m:t>
                          </m:r>
                        </m:sub>
                      </m:sSub>
                    </m:oMath>
                  </m:oMathPara>
                </a14:m>
                <a:endParaRPr lang="en-US" dirty="0" smtClean="0">
                  <a:solidFill>
                    <a:srgbClr val="B4640C"/>
                  </a:solidFill>
                  <a:latin typeface="Times New Roman" panose="02020603050405020304" pitchFamily="18" charset="0"/>
                  <a:cs typeface="Times New Roman" panose="02020603050405020304" pitchFamily="18" charset="0"/>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chemeClr val="accent3">
                              <a:lumMod val="75000"/>
                            </a:schemeClr>
                          </a:solidFill>
                          <a:latin typeface="Cambria Math" panose="02040503050406030204" pitchFamily="18" charset="0"/>
                          <a:cs typeface="David" panose="020E0502060401010101" pitchFamily="34" charset="-79"/>
                        </a:rPr>
                        <m:t>𝑴𝒂𝒙</m:t>
                      </m:r>
                      <m:r>
                        <a:rPr lang="en-US" b="1" i="1" smtClean="0">
                          <a:solidFill>
                            <a:schemeClr val="accent3">
                              <a:lumMod val="75000"/>
                            </a:schemeClr>
                          </a:solidFill>
                          <a:latin typeface="Cambria Math" panose="02040503050406030204" pitchFamily="18" charset="0"/>
                          <a:cs typeface="David" panose="020E0502060401010101" pitchFamily="34" charset="-79"/>
                        </a:rPr>
                        <m:t> </m:t>
                      </m:r>
                      <m:r>
                        <a:rPr lang="en-US" b="1" i="1" smtClean="0">
                          <a:solidFill>
                            <a:schemeClr val="accent3">
                              <a:lumMod val="75000"/>
                            </a:schemeClr>
                          </a:solidFill>
                          <a:latin typeface="Cambria Math" panose="02040503050406030204" pitchFamily="18" charset="0"/>
                          <a:cs typeface="David" panose="020E0502060401010101" pitchFamily="34" charset="-79"/>
                        </a:rPr>
                        <m:t>𝑪𝑨</m:t>
                      </m:r>
                      <m:d>
                        <m:dPr>
                          <m:ctrlPr>
                            <a:rPr lang="en-US" b="1" i="1">
                              <a:solidFill>
                                <a:schemeClr val="accent3">
                                  <a:lumMod val="75000"/>
                                </a:schemeClr>
                              </a:solidFill>
                              <a:latin typeface="Cambria Math" panose="02040503050406030204" pitchFamily="18" charset="0"/>
                              <a:cs typeface="David" panose="020E0502060401010101" pitchFamily="34" charset="-79"/>
                            </a:rPr>
                          </m:ctrlPr>
                        </m:dPr>
                        <m:e>
                          <m:r>
                            <a:rPr lang="en-US" b="1" i="1">
                              <a:solidFill>
                                <a:schemeClr val="accent3">
                                  <a:lumMod val="75000"/>
                                </a:schemeClr>
                              </a:solidFill>
                              <a:latin typeface="Cambria Math" panose="02040503050406030204" pitchFamily="18" charset="0"/>
                              <a:cs typeface="David" panose="020E0502060401010101" pitchFamily="34" charset="-79"/>
                            </a:rPr>
                            <m:t>𝟏</m:t>
                          </m:r>
                          <m:r>
                            <a:rPr lang="en-US" b="1" i="1" smtClean="0">
                              <a:solidFill>
                                <a:schemeClr val="accent3">
                                  <a:lumMod val="75000"/>
                                </a:schemeClr>
                              </a:solidFill>
                              <a:latin typeface="Cambria Math" panose="02040503050406030204" pitchFamily="18" charset="0"/>
                              <a:cs typeface="David" panose="020E0502060401010101" pitchFamily="34" charset="-79"/>
                            </a:rPr>
                            <m:t>𝟎𝟎</m:t>
                          </m:r>
                        </m:e>
                      </m:d>
                      <m:r>
                        <a:rPr lang="en-US" b="1" i="1">
                          <a:solidFill>
                            <a:schemeClr val="accent3">
                              <a:lumMod val="75000"/>
                            </a:schemeClr>
                          </a:solidFill>
                          <a:latin typeface="Cambria Math" panose="02040503050406030204" pitchFamily="18" charset="0"/>
                          <a:cs typeface="David" panose="020E0502060401010101" pitchFamily="34" charset="-79"/>
                        </a:rPr>
                        <m:t>=</m:t>
                      </m:r>
                      <m:sSub>
                        <m:sSubPr>
                          <m:ctrlPr>
                            <a:rPr lang="en-US" b="1" i="1">
                              <a:solidFill>
                                <a:schemeClr val="accent3">
                                  <a:lumMod val="75000"/>
                                </a:schemeClr>
                              </a:solidFill>
                              <a:latin typeface="Cambria Math" panose="02040503050406030204" pitchFamily="18" charset="0"/>
                              <a:cs typeface="David" panose="020E0502060401010101" pitchFamily="34" charset="-79"/>
                            </a:rPr>
                          </m:ctrlPr>
                        </m:sSubPr>
                        <m:e>
                          <m:r>
                            <a:rPr lang="en-US" b="1" i="1" smtClean="0">
                              <a:solidFill>
                                <a:schemeClr val="accent3">
                                  <a:lumMod val="75000"/>
                                </a:schemeClr>
                              </a:solidFill>
                              <a:latin typeface="Cambria Math" panose="02040503050406030204" pitchFamily="18" charset="0"/>
                              <a:cs typeface="David" panose="020E0502060401010101" pitchFamily="34" charset="-79"/>
                            </a:rPr>
                            <m:t>𝟐</m:t>
                          </m:r>
                          <m:r>
                            <a:rPr lang="en-US" b="1" i="1" smtClean="0">
                              <a:solidFill>
                                <a:schemeClr val="accent3">
                                  <a:lumMod val="75000"/>
                                </a:schemeClr>
                              </a:solidFill>
                              <a:latin typeface="Cambria Math" panose="02040503050406030204" pitchFamily="18" charset="0"/>
                              <a:cs typeface="David" panose="020E0502060401010101" pitchFamily="34" charset="-79"/>
                            </a:rPr>
                            <m:t>.</m:t>
                          </m:r>
                          <m:r>
                            <a:rPr lang="en-US" b="1" i="1" smtClean="0">
                              <a:solidFill>
                                <a:schemeClr val="accent3">
                                  <a:lumMod val="75000"/>
                                </a:schemeClr>
                              </a:solidFill>
                              <a:latin typeface="Cambria Math" panose="02040503050406030204" pitchFamily="18" charset="0"/>
                              <a:cs typeface="David" panose="020E0502060401010101" pitchFamily="34" charset="-79"/>
                            </a:rPr>
                            <m:t>𝟎𝟗</m:t>
                          </m:r>
                        </m:e>
                        <m:sub>
                          <m:r>
                            <a:rPr lang="en-US">
                              <a:solidFill>
                                <a:schemeClr val="accent3">
                                  <a:lumMod val="75000"/>
                                </a:schemeClr>
                              </a:solidFill>
                              <a:latin typeface="Cambria Math" panose="02040503050406030204" pitchFamily="18" charset="0"/>
                            </a:rPr>
                            <m:t>[</m:t>
                          </m:r>
                          <m:sSup>
                            <m:sSupPr>
                              <m:ctrlPr>
                                <a:rPr lang="en-US" i="1">
                                  <a:solidFill>
                                    <a:schemeClr val="accent3">
                                      <a:lumMod val="75000"/>
                                    </a:schemeClr>
                                  </a:solidFill>
                                  <a:latin typeface="Cambria Math" panose="02040503050406030204" pitchFamily="18" charset="0"/>
                                </a:rPr>
                              </m:ctrlPr>
                            </m:sSupPr>
                            <m:e>
                              <m:r>
                                <a:rPr lang="en-US" i="1">
                                  <a:solidFill>
                                    <a:schemeClr val="accent3">
                                      <a:lumMod val="75000"/>
                                    </a:schemeClr>
                                  </a:solidFill>
                                  <a:latin typeface="Cambria Math" panose="02040503050406030204" pitchFamily="18" charset="0"/>
                                </a:rPr>
                                <m:t>Å</m:t>
                              </m:r>
                            </m:e>
                            <m:sup>
                              <m:r>
                                <a:rPr lang="en-US" i="1">
                                  <a:solidFill>
                                    <a:schemeClr val="accent3">
                                      <a:lumMod val="75000"/>
                                    </a:schemeClr>
                                  </a:solidFill>
                                  <a:latin typeface="Cambria Math" panose="02040503050406030204" pitchFamily="18" charset="0"/>
                                </a:rPr>
                                <m:t>3</m:t>
                              </m:r>
                            </m:sup>
                          </m:sSup>
                          <m:r>
                            <a:rPr lang="en-US" i="1">
                              <a:solidFill>
                                <a:schemeClr val="accent3">
                                  <a:lumMod val="75000"/>
                                </a:schemeClr>
                              </a:solidFill>
                              <a:latin typeface="Cambria Math" panose="02040503050406030204" pitchFamily="18" charset="0"/>
                            </a:rPr>
                            <m:t>/</m:t>
                          </m:r>
                          <m:r>
                            <a:rPr lang="en-US" i="1">
                              <a:solidFill>
                                <a:schemeClr val="accent3">
                                  <a:lumMod val="75000"/>
                                </a:schemeClr>
                              </a:solidFill>
                              <a:latin typeface="Cambria Math" panose="02040503050406030204" pitchFamily="18" charset="0"/>
                            </a:rPr>
                            <m:t>𝑒</m:t>
                          </m:r>
                          <m:r>
                            <a:rPr lang="en-US">
                              <a:solidFill>
                                <a:schemeClr val="accent3">
                                  <a:lumMod val="75000"/>
                                </a:schemeClr>
                              </a:solidFill>
                              <a:latin typeface="Cambria Math" panose="02040503050406030204" pitchFamily="18" charset="0"/>
                            </a:rPr>
                            <m:t>]</m:t>
                          </m:r>
                        </m:sub>
                      </m:sSub>
                    </m:oMath>
                  </m:oMathPara>
                </a14:m>
                <a:endParaRPr lang="en-US" dirty="0">
                  <a:latin typeface="Times New Roman" panose="02020603050405020304" pitchFamily="18" charset="0"/>
                  <a:cs typeface="Times New Roman" panose="02020603050405020304" pitchFamily="18" charset="0"/>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rgbClr val="70319F"/>
                          </a:solidFill>
                          <a:latin typeface="Cambria Math" panose="02040503050406030204" pitchFamily="18" charset="0"/>
                          <a:cs typeface="David" panose="020E0502060401010101" pitchFamily="34" charset="-79"/>
                        </a:rPr>
                        <m:t>𝑴𝒂𝒙</m:t>
                      </m:r>
                      <m:r>
                        <a:rPr lang="en-US" b="1" i="1" smtClean="0">
                          <a:solidFill>
                            <a:srgbClr val="70319F"/>
                          </a:solidFill>
                          <a:latin typeface="Cambria Math" panose="02040503050406030204" pitchFamily="18" charset="0"/>
                          <a:cs typeface="David" panose="020E0502060401010101" pitchFamily="34" charset="-79"/>
                        </a:rPr>
                        <m:t> </m:t>
                      </m:r>
                      <m:r>
                        <a:rPr lang="en-US" b="1" i="1" smtClean="0">
                          <a:solidFill>
                            <a:srgbClr val="70319F"/>
                          </a:solidFill>
                          <a:latin typeface="Cambria Math" panose="02040503050406030204" pitchFamily="18" charset="0"/>
                          <a:cs typeface="David" panose="020E0502060401010101" pitchFamily="34" charset="-79"/>
                        </a:rPr>
                        <m:t>𝑪𝑨</m:t>
                      </m:r>
                      <m:d>
                        <m:dPr>
                          <m:ctrlPr>
                            <a:rPr lang="en-US" b="1" i="1">
                              <a:solidFill>
                                <a:srgbClr val="70319F"/>
                              </a:solidFill>
                              <a:latin typeface="Cambria Math" panose="02040503050406030204" pitchFamily="18" charset="0"/>
                              <a:cs typeface="David" panose="020E0502060401010101" pitchFamily="34" charset="-79"/>
                            </a:rPr>
                          </m:ctrlPr>
                        </m:dPr>
                        <m:e>
                          <m:r>
                            <a:rPr lang="en-US" b="1" i="1">
                              <a:solidFill>
                                <a:srgbClr val="70319F"/>
                              </a:solidFill>
                              <a:latin typeface="Cambria Math" panose="02040503050406030204" pitchFamily="18" charset="0"/>
                              <a:cs typeface="David" panose="020E0502060401010101" pitchFamily="34" charset="-79"/>
                            </a:rPr>
                            <m:t>𝟏𝟏</m:t>
                          </m:r>
                          <m:r>
                            <a:rPr lang="en-US" b="1" i="1" smtClean="0">
                              <a:solidFill>
                                <a:srgbClr val="70319F"/>
                              </a:solidFill>
                              <a:latin typeface="Cambria Math" panose="02040503050406030204" pitchFamily="18" charset="0"/>
                              <a:cs typeface="David" panose="020E0502060401010101" pitchFamily="34" charset="-79"/>
                            </a:rPr>
                            <m:t>𝟎</m:t>
                          </m:r>
                        </m:e>
                      </m:d>
                      <m:r>
                        <a:rPr lang="en-US" b="1" i="1">
                          <a:solidFill>
                            <a:srgbClr val="70319F"/>
                          </a:solidFill>
                          <a:latin typeface="Cambria Math" panose="02040503050406030204" pitchFamily="18" charset="0"/>
                          <a:cs typeface="David" panose="020E0502060401010101" pitchFamily="34" charset="-79"/>
                        </a:rPr>
                        <m:t>=</m:t>
                      </m:r>
                      <m:sSub>
                        <m:sSubPr>
                          <m:ctrlPr>
                            <a:rPr lang="en-US" b="1" i="1">
                              <a:solidFill>
                                <a:srgbClr val="70319F"/>
                              </a:solidFill>
                              <a:latin typeface="Cambria Math" panose="02040503050406030204" pitchFamily="18" charset="0"/>
                              <a:cs typeface="David" panose="020E0502060401010101" pitchFamily="34" charset="-79"/>
                            </a:rPr>
                          </m:ctrlPr>
                        </m:sSubPr>
                        <m:e>
                          <m:r>
                            <a:rPr lang="en-US" b="1" i="1" smtClean="0">
                              <a:solidFill>
                                <a:srgbClr val="70319F"/>
                              </a:solidFill>
                              <a:latin typeface="Cambria Math" panose="02040503050406030204" pitchFamily="18" charset="0"/>
                              <a:cs typeface="David" panose="020E0502060401010101" pitchFamily="34" charset="-79"/>
                            </a:rPr>
                            <m:t>𝟐</m:t>
                          </m:r>
                          <m:r>
                            <a:rPr lang="en-US" b="1" i="1" smtClean="0">
                              <a:solidFill>
                                <a:srgbClr val="70319F"/>
                              </a:solidFill>
                              <a:latin typeface="Cambria Math" panose="02040503050406030204" pitchFamily="18" charset="0"/>
                              <a:cs typeface="David" panose="020E0502060401010101" pitchFamily="34" charset="-79"/>
                            </a:rPr>
                            <m:t>.</m:t>
                          </m:r>
                          <m:r>
                            <a:rPr lang="en-US" b="1" i="1" smtClean="0">
                              <a:solidFill>
                                <a:srgbClr val="70319F"/>
                              </a:solidFill>
                              <a:latin typeface="Cambria Math" panose="02040503050406030204" pitchFamily="18" charset="0"/>
                              <a:cs typeface="David" panose="020E0502060401010101" pitchFamily="34" charset="-79"/>
                            </a:rPr>
                            <m:t>𝟎𝟔</m:t>
                          </m:r>
                        </m:e>
                        <m:sub>
                          <m:r>
                            <a:rPr lang="en-US">
                              <a:solidFill>
                                <a:srgbClr val="70319F"/>
                              </a:solidFill>
                              <a:latin typeface="Cambria Math" panose="02040503050406030204" pitchFamily="18" charset="0"/>
                            </a:rPr>
                            <m:t>[</m:t>
                          </m:r>
                          <m:sSup>
                            <m:sSupPr>
                              <m:ctrlPr>
                                <a:rPr lang="en-US" i="1">
                                  <a:solidFill>
                                    <a:srgbClr val="70319F"/>
                                  </a:solidFill>
                                  <a:latin typeface="Cambria Math" panose="02040503050406030204" pitchFamily="18" charset="0"/>
                                </a:rPr>
                              </m:ctrlPr>
                            </m:sSupPr>
                            <m:e>
                              <m:r>
                                <a:rPr lang="en-US" i="1">
                                  <a:solidFill>
                                    <a:srgbClr val="70319F"/>
                                  </a:solidFill>
                                  <a:latin typeface="Cambria Math" panose="02040503050406030204" pitchFamily="18" charset="0"/>
                                </a:rPr>
                                <m:t>Å</m:t>
                              </m:r>
                            </m:e>
                            <m:sup>
                              <m:r>
                                <a:rPr lang="en-US" i="1">
                                  <a:solidFill>
                                    <a:srgbClr val="70319F"/>
                                  </a:solidFill>
                                  <a:latin typeface="Cambria Math" panose="02040503050406030204" pitchFamily="18" charset="0"/>
                                </a:rPr>
                                <m:t>3</m:t>
                              </m:r>
                            </m:sup>
                          </m:sSup>
                          <m:r>
                            <a:rPr lang="en-US" i="1">
                              <a:solidFill>
                                <a:srgbClr val="70319F"/>
                              </a:solidFill>
                              <a:latin typeface="Cambria Math" panose="02040503050406030204" pitchFamily="18" charset="0"/>
                            </a:rPr>
                            <m:t>/</m:t>
                          </m:r>
                          <m:r>
                            <a:rPr lang="en-US" i="1">
                              <a:solidFill>
                                <a:srgbClr val="70319F"/>
                              </a:solidFill>
                              <a:latin typeface="Cambria Math" panose="02040503050406030204" pitchFamily="18" charset="0"/>
                            </a:rPr>
                            <m:t>𝑒</m:t>
                          </m:r>
                          <m:r>
                            <a:rPr lang="en-US">
                              <a:solidFill>
                                <a:srgbClr val="70319F"/>
                              </a:solidFill>
                              <a:latin typeface="Cambria Math" panose="02040503050406030204" pitchFamily="18" charset="0"/>
                            </a:rPr>
                            <m:t>]</m:t>
                          </m:r>
                        </m:sub>
                      </m:sSub>
                    </m:oMath>
                  </m:oMathPara>
                </a14:m>
                <a:endParaRPr lang="en-US" dirty="0">
                  <a:solidFill>
                    <a:srgbClr val="70319F"/>
                  </a:solidFill>
                  <a:latin typeface="Times New Roman" panose="02020603050405020304" pitchFamily="18" charset="0"/>
                  <a:cs typeface="Times New Roman" panose="02020603050405020304" pitchFamily="18" charset="0"/>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rgbClr val="C00000"/>
                          </a:solidFill>
                          <a:latin typeface="Cambria Math" panose="02040503050406030204" pitchFamily="18" charset="0"/>
                          <a:cs typeface="David" panose="020E0502060401010101" pitchFamily="34" charset="-79"/>
                        </a:rPr>
                        <m:t>𝑴𝒂𝒙</m:t>
                      </m:r>
                      <m:r>
                        <a:rPr lang="en-US" b="1" i="1" smtClean="0">
                          <a:solidFill>
                            <a:srgbClr val="C00000"/>
                          </a:solidFill>
                          <a:latin typeface="Cambria Math" panose="02040503050406030204" pitchFamily="18" charset="0"/>
                          <a:cs typeface="David" panose="020E0502060401010101" pitchFamily="34" charset="-79"/>
                        </a:rPr>
                        <m:t> </m:t>
                      </m:r>
                      <m:r>
                        <a:rPr lang="en-US" b="1" i="1" smtClean="0">
                          <a:solidFill>
                            <a:srgbClr val="C00000"/>
                          </a:solidFill>
                          <a:latin typeface="Cambria Math" panose="02040503050406030204" pitchFamily="18" charset="0"/>
                          <a:cs typeface="David" panose="020E0502060401010101" pitchFamily="34" charset="-79"/>
                        </a:rPr>
                        <m:t>𝑪𝑨</m:t>
                      </m:r>
                      <m:d>
                        <m:dPr>
                          <m:ctrlPr>
                            <a:rPr lang="en-US" b="1" i="1">
                              <a:solidFill>
                                <a:srgbClr val="C00000"/>
                              </a:solidFill>
                              <a:latin typeface="Cambria Math" panose="02040503050406030204" pitchFamily="18" charset="0"/>
                              <a:cs typeface="David" panose="020E0502060401010101" pitchFamily="34" charset="-79"/>
                            </a:rPr>
                          </m:ctrlPr>
                        </m:dPr>
                        <m:e>
                          <m:r>
                            <a:rPr lang="en-US" b="1" i="1">
                              <a:solidFill>
                                <a:srgbClr val="C00000"/>
                              </a:solidFill>
                              <a:latin typeface="Cambria Math" panose="02040503050406030204" pitchFamily="18" charset="0"/>
                              <a:cs typeface="David" panose="020E0502060401010101" pitchFamily="34" charset="-79"/>
                            </a:rPr>
                            <m:t>𝟏𝟏</m:t>
                          </m:r>
                          <m:r>
                            <a:rPr lang="en-US" b="1" i="1" smtClean="0">
                              <a:solidFill>
                                <a:srgbClr val="C00000"/>
                              </a:solidFill>
                              <a:latin typeface="Cambria Math" panose="02040503050406030204" pitchFamily="18" charset="0"/>
                              <a:cs typeface="David" panose="020E0502060401010101" pitchFamily="34" charset="-79"/>
                            </a:rPr>
                            <m:t>𝟔</m:t>
                          </m:r>
                        </m:e>
                      </m:d>
                      <m:r>
                        <a:rPr lang="en-US" b="1" i="1">
                          <a:solidFill>
                            <a:srgbClr val="C00000"/>
                          </a:solidFill>
                          <a:latin typeface="Cambria Math" panose="02040503050406030204" pitchFamily="18" charset="0"/>
                          <a:cs typeface="David" panose="020E0502060401010101" pitchFamily="34" charset="-79"/>
                        </a:rPr>
                        <m:t>=</m:t>
                      </m:r>
                      <m:sSub>
                        <m:sSubPr>
                          <m:ctrlPr>
                            <a:rPr lang="en-US" b="1" i="1">
                              <a:solidFill>
                                <a:srgbClr val="C00000"/>
                              </a:solidFill>
                              <a:latin typeface="Cambria Math" panose="02040503050406030204" pitchFamily="18" charset="0"/>
                              <a:cs typeface="David" panose="020E0502060401010101" pitchFamily="34" charset="-79"/>
                            </a:rPr>
                          </m:ctrlPr>
                        </m:sSubPr>
                        <m:e>
                          <m:r>
                            <a:rPr lang="en-US" b="1" i="1" smtClean="0">
                              <a:solidFill>
                                <a:srgbClr val="C00000"/>
                              </a:solidFill>
                              <a:latin typeface="Cambria Math" panose="02040503050406030204" pitchFamily="18" charset="0"/>
                              <a:cs typeface="David" panose="020E0502060401010101" pitchFamily="34" charset="-79"/>
                            </a:rPr>
                            <m:t>𝟏</m:t>
                          </m:r>
                          <m:r>
                            <a:rPr lang="en-US" b="1" i="1" smtClean="0">
                              <a:solidFill>
                                <a:srgbClr val="C00000"/>
                              </a:solidFill>
                              <a:latin typeface="Cambria Math" panose="02040503050406030204" pitchFamily="18" charset="0"/>
                              <a:cs typeface="David" panose="020E0502060401010101" pitchFamily="34" charset="-79"/>
                            </a:rPr>
                            <m:t>.</m:t>
                          </m:r>
                          <m:r>
                            <a:rPr lang="en-US" b="1" i="1" smtClean="0">
                              <a:solidFill>
                                <a:srgbClr val="C00000"/>
                              </a:solidFill>
                              <a:latin typeface="Cambria Math" panose="02040503050406030204" pitchFamily="18" charset="0"/>
                              <a:cs typeface="David" panose="020E0502060401010101" pitchFamily="34" charset="-79"/>
                            </a:rPr>
                            <m:t>𝟖𝟗</m:t>
                          </m:r>
                        </m:e>
                        <m:sub>
                          <m:r>
                            <a:rPr lang="en-US">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Å</m:t>
                              </m:r>
                            </m:e>
                            <m:sup>
                              <m:r>
                                <a:rPr lang="en-US" i="1">
                                  <a:solidFill>
                                    <a:srgbClr val="C00000"/>
                                  </a:solidFill>
                                  <a:latin typeface="Cambria Math" panose="02040503050406030204" pitchFamily="18" charset="0"/>
                                </a:rPr>
                                <m:t>3</m:t>
                              </m:r>
                            </m:sup>
                          </m:sSup>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𝑒</m:t>
                          </m:r>
                          <m:r>
                            <a:rPr lang="en-US">
                              <a:solidFill>
                                <a:srgbClr val="C00000"/>
                              </a:solidFill>
                              <a:latin typeface="Cambria Math" panose="02040503050406030204" pitchFamily="18" charset="0"/>
                            </a:rPr>
                            <m:t>]</m:t>
                          </m:r>
                        </m:sub>
                      </m:sSub>
                    </m:oMath>
                  </m:oMathPara>
                </a14:m>
                <a:endParaRPr lang="en-US"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7197168" y="1304160"/>
                <a:ext cx="4391094" cy="4300857"/>
              </a:xfrm>
              <a:prstGeom prst="rect">
                <a:avLst/>
              </a:prstGeom>
              <a:blipFill>
                <a:blip r:embed="rId3"/>
                <a:stretch>
                  <a:fillRect l="-1250" t="-1135" r="-1111"/>
                </a:stretch>
              </a:blipFill>
            </p:spPr>
            <p:txBody>
              <a:bodyPr/>
              <a:lstStyle/>
              <a:p>
                <a:r>
                  <a:rPr lang="en-US">
                    <a:noFill/>
                  </a:rPr>
                  <a:t> </a:t>
                </a:r>
              </a:p>
            </p:txBody>
          </p:sp>
        </mc:Fallback>
      </mc:AlternateContent>
      <p:sp>
        <p:nvSpPr>
          <p:cNvPr id="19" name="Oval 18"/>
          <p:cNvSpPr/>
          <p:nvPr/>
        </p:nvSpPr>
        <p:spPr>
          <a:xfrm>
            <a:off x="7053168" y="3610738"/>
            <a:ext cx="144000" cy="144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064896" y="4018108"/>
            <a:ext cx="126000" cy="126000"/>
          </a:xfrm>
          <a:prstGeom prst="ellipse">
            <a:avLst/>
          </a:prstGeom>
          <a:solidFill>
            <a:srgbClr val="B464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075495" y="4416272"/>
            <a:ext cx="118800" cy="118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79095" y="4806745"/>
            <a:ext cx="115200" cy="115200"/>
          </a:xfrm>
          <a:prstGeom prst="ellipse">
            <a:avLst/>
          </a:prstGeom>
          <a:solidFill>
            <a:srgbClr val="703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087732" y="5202403"/>
            <a:ext cx="108000" cy="10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087732" y="1449349"/>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087732" y="2269025"/>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091131" y="2825203"/>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075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10386B8-D022-4DBB-9A29-0FD528CD1C82}" type="slidenum">
              <a:rPr lang="he-IL" smtClean="0"/>
              <a:t>55</a:t>
            </a:fld>
            <a:endParaRPr lang="he-IL"/>
          </a:p>
        </p:txBody>
      </p:sp>
      <mc:AlternateContent xmlns:mc="http://schemas.openxmlformats.org/markup-compatibility/2006" xmlns:a14="http://schemas.microsoft.com/office/drawing/2010/main">
        <mc:Choice Requires="a14">
          <p:sp>
            <p:nvSpPr>
              <p:cNvPr id="14" name="TextBox 13"/>
              <p:cNvSpPr txBox="1"/>
              <p:nvPr/>
            </p:nvSpPr>
            <p:spPr>
              <a:xfrm>
                <a:off x="497677" y="764563"/>
                <a:ext cx="498871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u="sng" smtClean="0">
                          <a:solidFill>
                            <a:srgbClr val="E60000"/>
                          </a:solidFill>
                          <a:latin typeface="Cambria Math" panose="02040503050406030204" pitchFamily="18" charset="0"/>
                          <a:ea typeface="Cambria Math" panose="02040503050406030204" pitchFamily="18" charset="0"/>
                          <a:cs typeface="David" panose="020E0502060401010101" pitchFamily="34" charset="-79"/>
                        </a:rPr>
                        <m:t>𝜶</m:t>
                      </m:r>
                      <m:r>
                        <a:rPr lang="en-US" sz="4000" b="1" i="1" u="sng" smtClean="0">
                          <a:solidFill>
                            <a:srgbClr val="E60000"/>
                          </a:solidFill>
                          <a:latin typeface="Cambria Math" panose="02040503050406030204" pitchFamily="18" charset="0"/>
                          <a:ea typeface="Cambria Math" panose="02040503050406030204" pitchFamily="18" charset="0"/>
                          <a:cs typeface="David" panose="020E0502060401010101" pitchFamily="34" charset="-79"/>
                        </a:rPr>
                        <m:t>−</m:t>
                      </m:r>
                      <m:r>
                        <a:rPr lang="en-US" sz="4000" b="1" i="1" u="sng" smtClean="0">
                          <a:solidFill>
                            <a:srgbClr val="E60000"/>
                          </a:solidFill>
                          <a:latin typeface="Cambria Math" panose="02040503050406030204" pitchFamily="18" charset="0"/>
                          <a:ea typeface="Cambria Math" panose="02040503050406030204" pitchFamily="18" charset="0"/>
                          <a:cs typeface="David" panose="020E0502060401010101" pitchFamily="34" charset="-79"/>
                        </a:rPr>
                        <m:t>𝑺𝒊</m:t>
                      </m:r>
                      <m:sSub>
                        <m:sSubPr>
                          <m:ctrlPr>
                            <a:rPr lang="en-US" sz="4000" b="1" i="1" u="sng">
                              <a:solidFill>
                                <a:srgbClr val="E60000"/>
                              </a:solidFill>
                              <a:latin typeface="Cambria Math" panose="02040503050406030204" pitchFamily="18" charset="0"/>
                              <a:cs typeface="David" panose="020E0502060401010101" pitchFamily="34" charset="-79"/>
                            </a:rPr>
                          </m:ctrlPr>
                        </m:sSubPr>
                        <m:e>
                          <m:r>
                            <a:rPr lang="en-US" sz="4000" b="1" i="1" u="sng">
                              <a:solidFill>
                                <a:srgbClr val="E60000"/>
                              </a:solidFill>
                              <a:latin typeface="Cambria Math" panose="02040503050406030204" pitchFamily="18" charset="0"/>
                              <a:cs typeface="David" panose="020E0502060401010101" pitchFamily="34" charset="-79"/>
                            </a:rPr>
                            <m:t>𝑶</m:t>
                          </m:r>
                        </m:e>
                        <m:sub>
                          <m:r>
                            <a:rPr lang="en-US" sz="4000" b="1" i="1" u="sng" smtClean="0">
                              <a:solidFill>
                                <a:srgbClr val="E60000"/>
                              </a:solidFill>
                              <a:latin typeface="Cambria Math" panose="02040503050406030204" pitchFamily="18" charset="0"/>
                              <a:cs typeface="David" panose="020E0502060401010101" pitchFamily="34" charset="-79"/>
                            </a:rPr>
                            <m:t>𝟐</m:t>
                          </m:r>
                        </m:sub>
                      </m:sSub>
                      <m:r>
                        <a:rPr lang="en-US" sz="4000" b="1" i="1" u="sng" smtClean="0">
                          <a:solidFill>
                            <a:srgbClr val="E60000"/>
                          </a:solidFill>
                          <a:latin typeface="Cambria Math" panose="02040503050406030204" pitchFamily="18" charset="0"/>
                          <a:cs typeface="David" panose="020E0502060401010101" pitchFamily="34" charset="-79"/>
                        </a:rPr>
                        <m:t> </m:t>
                      </m:r>
                      <m:r>
                        <a:rPr lang="en-US" sz="4000" b="1" i="1" u="sng" smtClean="0">
                          <a:solidFill>
                            <a:srgbClr val="E60000"/>
                          </a:solidFill>
                          <a:latin typeface="Cambria Math" panose="02040503050406030204" pitchFamily="18" charset="0"/>
                          <a:cs typeface="David" panose="020E0502060401010101" pitchFamily="34" charset="-79"/>
                        </a:rPr>
                        <m:t>𝒔𝒕𝒓𝒖𝒄𝒕𝒖𝒓𝒆</m:t>
                      </m:r>
                    </m:oMath>
                  </m:oMathPara>
                </a14:m>
                <a:endParaRPr lang="en-US" sz="4800" b="1" u="sng" dirty="0">
                  <a:solidFill>
                    <a:srgbClr val="E60000"/>
                  </a:solidFill>
                  <a:latin typeface="David" panose="020E0502060401010101" pitchFamily="34" charset="-79"/>
                  <a:cs typeface="David" panose="020E0502060401010101" pitchFamily="34" charset="-79"/>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97677" y="764563"/>
                <a:ext cx="4988718" cy="707886"/>
              </a:xfrm>
              <a:prstGeom prst="rect">
                <a:avLst/>
              </a:prstGeom>
              <a:blipFill>
                <a:blip r:embed="rId2"/>
                <a:stretch>
                  <a:fillRect/>
                </a:stretch>
              </a:blipFill>
            </p:spPr>
            <p:txBody>
              <a:bodyPr/>
              <a:lstStyle/>
              <a:p>
                <a:r>
                  <a:rPr lang="en-US">
                    <a:noFill/>
                  </a:rPr>
                  <a:t> </a:t>
                </a:r>
              </a:p>
            </p:txBody>
          </p:sp>
        </mc:Fallback>
      </mc:AlternateContent>
      <p:sp>
        <p:nvSpPr>
          <p:cNvPr id="15" name="TextBox 14"/>
          <p:cNvSpPr txBox="1"/>
          <p:nvPr/>
        </p:nvSpPr>
        <p:spPr>
          <a:xfrm>
            <a:off x="5935828" y="755771"/>
            <a:ext cx="5382139" cy="707886"/>
          </a:xfrm>
          <a:prstGeom prst="rect">
            <a:avLst/>
          </a:prstGeom>
          <a:noFill/>
        </p:spPr>
        <p:txBody>
          <a:bodyPr wrap="square" rtlCol="0">
            <a:spAutoFit/>
          </a:bodyPr>
          <a:lstStyle/>
          <a:p>
            <a:r>
              <a:rPr lang="en-US" sz="4000" b="1" u="sng" dirty="0" smtClean="0">
                <a:solidFill>
                  <a:srgbClr val="E60000"/>
                </a:solidFill>
                <a:latin typeface="David" panose="020E0502060401010101" pitchFamily="34" charset="-79"/>
                <a:cs typeface="David" panose="020E0502060401010101" pitchFamily="34" charset="-79"/>
              </a:rPr>
              <a:t>Structural information</a:t>
            </a:r>
            <a:endParaRPr lang="en-US" sz="4000" b="1" u="sng" dirty="0">
              <a:solidFill>
                <a:srgbClr val="E60000"/>
              </a:solidFill>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0" name="TextBox 9"/>
              <p:cNvSpPr txBox="1"/>
              <p:nvPr/>
            </p:nvSpPr>
            <p:spPr>
              <a:xfrm>
                <a:off x="5962204" y="1540791"/>
                <a:ext cx="5467796" cy="4414991"/>
              </a:xfrm>
              <a:prstGeom prst="rect">
                <a:avLst/>
              </a:prstGeom>
              <a:noFill/>
            </p:spPr>
            <p:txBody>
              <a:bodyPr wrap="square" rtlCol="1">
                <a:spAutoFit/>
              </a:bodyPr>
              <a:lstStyle/>
              <a:p>
                <a:r>
                  <a:rPr lang="en-US" sz="2000" u="sng" dirty="0" smtClean="0">
                    <a:solidFill>
                      <a:srgbClr val="0070C0"/>
                    </a:solidFill>
                    <a:latin typeface="Times New Roman" panose="02020603050405020304" pitchFamily="18" charset="0"/>
                    <a:cs typeface="Times New Roman" panose="02020603050405020304" pitchFamily="18" charset="0"/>
                  </a:rPr>
                  <a:t>Crystal system</a:t>
                </a:r>
                <a:r>
                  <a:rPr lang="en-US" sz="2000" dirty="0">
                    <a:solidFill>
                      <a:srgbClr val="0070C0"/>
                    </a:solidFill>
                    <a:latin typeface="Times New Roman" panose="02020603050405020304" pitchFamily="18" charset="0"/>
                    <a:cs typeface="Times New Roman" panose="02020603050405020304" pitchFamily="18" charset="0"/>
                  </a:rPr>
                  <a:t>: </a:t>
                </a:r>
              </a:p>
              <a:p>
                <a:r>
                  <a:rPr lang="en-US" dirty="0">
                    <a:solidFill>
                      <a:srgbClr val="002060"/>
                    </a:solidFill>
                    <a:latin typeface="Times New Roman" panose="02020603050405020304" pitchFamily="18" charset="0"/>
                    <a:cs typeface="Times New Roman" panose="02020603050405020304" pitchFamily="18" charset="0"/>
                  </a:rPr>
                  <a:t>Trigonal</a:t>
                </a:r>
              </a:p>
              <a:p>
                <a:r>
                  <a:rPr lang="en-US" sz="2000" u="sng" dirty="0">
                    <a:solidFill>
                      <a:srgbClr val="0070C0"/>
                    </a:solidFill>
                    <a:latin typeface="Times New Roman" panose="02020603050405020304" pitchFamily="18" charset="0"/>
                    <a:cs typeface="Times New Roman" panose="02020603050405020304" pitchFamily="18" charset="0"/>
                  </a:rPr>
                  <a:t>Lattice parameter</a:t>
                </a:r>
                <a:r>
                  <a:rPr lang="en-US" sz="2000" dirty="0">
                    <a:solidFill>
                      <a:srgbClr val="0070C0"/>
                    </a:solidFill>
                    <a:latin typeface="Times New Roman" panose="02020603050405020304" pitchFamily="18" charset="0"/>
                    <a:cs typeface="Times New Roman" panose="02020603050405020304" pitchFamily="18" charset="0"/>
                  </a:rPr>
                  <a:t>s:</a:t>
                </a:r>
              </a:p>
              <a:p>
                <a:r>
                  <a:rPr lang="en-US" dirty="0">
                    <a:solidFill>
                      <a:srgbClr val="002060"/>
                    </a:solidFill>
                    <a:latin typeface="Times New Roman" panose="02020603050405020304" pitchFamily="18" charset="0"/>
                    <a:cs typeface="Times New Roman" panose="02020603050405020304" pitchFamily="18" charset="0"/>
                  </a:rPr>
                  <a:t>(hexagonal setting)</a:t>
                </a:r>
              </a:p>
              <a:p>
                <a:pPr/>
                <a14:m>
                  <m:oMathPara xmlns:m="http://schemas.openxmlformats.org/officeDocument/2006/math">
                    <m:oMathParaPr>
                      <m:jc m:val="left"/>
                    </m:oMathParaPr>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𝑎</m:t>
                          </m:r>
                        </m:e>
                        <m:sub>
                          <m:r>
                            <a:rPr lang="en-US" i="1">
                              <a:solidFill>
                                <a:srgbClr val="002060"/>
                              </a:solidFill>
                              <a:latin typeface="Cambria Math" panose="02040503050406030204" pitchFamily="18" charset="0"/>
                            </a:rPr>
                            <m:t>1</m:t>
                          </m:r>
                        </m:sub>
                      </m:sSub>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𝑎</m:t>
                          </m:r>
                        </m:e>
                        <m:sub>
                          <m:r>
                            <a:rPr lang="en-US" i="1">
                              <a:solidFill>
                                <a:srgbClr val="002060"/>
                              </a:solidFill>
                              <a:latin typeface="Cambria Math" panose="02040503050406030204" pitchFamily="18" charset="0"/>
                            </a:rPr>
                            <m:t>2</m:t>
                          </m:r>
                        </m:sub>
                      </m:sSub>
                      <m:r>
                        <a:rPr lang="en-US" i="1">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4</m:t>
                      </m:r>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91</m:t>
                      </m:r>
                      <m:r>
                        <a:rPr lang="en-US" i="1">
                          <a:solidFill>
                            <a:srgbClr val="002060"/>
                          </a:solidFill>
                          <a:latin typeface="Cambria Math" panose="02040503050406030204" pitchFamily="18" charset="0"/>
                        </a:rPr>
                        <m:t>Å </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𝑎</m:t>
                          </m:r>
                        </m:e>
                        <m:sub>
                          <m:r>
                            <a:rPr lang="en-US" i="1">
                              <a:solidFill>
                                <a:srgbClr val="002060"/>
                              </a:solidFill>
                              <a:latin typeface="Cambria Math" panose="02040503050406030204" pitchFamily="18" charset="0"/>
                            </a:rPr>
                            <m:t>3</m:t>
                          </m:r>
                        </m:sub>
                      </m:sSub>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13</m:t>
                      </m:r>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86</m:t>
                      </m:r>
                      <m:r>
                        <a:rPr lang="en-US" i="1">
                          <a:solidFill>
                            <a:srgbClr val="002060"/>
                          </a:solidFill>
                          <a:latin typeface="Cambria Math" panose="02040503050406030204" pitchFamily="18" charset="0"/>
                        </a:rPr>
                        <m:t>Å</m:t>
                      </m:r>
                    </m:oMath>
                  </m:oMathPara>
                </a14:m>
                <a:endParaRPr lang="en-US" dirty="0">
                  <a:solidFill>
                    <a:srgbClr val="002060"/>
                  </a:solidFill>
                  <a:latin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𝛼</m:t>
                          </m:r>
                        </m:e>
                        <m:sub>
                          <m:r>
                            <a:rPr lang="en-US" i="1">
                              <a:solidFill>
                                <a:srgbClr val="002060"/>
                              </a:solidFill>
                              <a:latin typeface="Cambria Math" panose="02040503050406030204" pitchFamily="18" charset="0"/>
                            </a:rPr>
                            <m:t>1</m:t>
                          </m:r>
                        </m:sub>
                      </m:sSub>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𝛼</m:t>
                          </m:r>
                        </m:e>
                        <m:sub>
                          <m:r>
                            <a:rPr lang="en-US" i="1">
                              <a:solidFill>
                                <a:srgbClr val="002060"/>
                              </a:solidFill>
                              <a:latin typeface="Cambria Math" panose="02040503050406030204" pitchFamily="18" charset="0"/>
                              <a:ea typeface="Cambria Math" panose="02040503050406030204" pitchFamily="18" charset="0"/>
                            </a:rPr>
                            <m:t>2</m:t>
                          </m:r>
                        </m:sub>
                      </m:sSub>
                      <m:r>
                        <a:rPr lang="en-US" i="1">
                          <a:solidFill>
                            <a:srgbClr val="002060"/>
                          </a:solidFill>
                          <a:latin typeface="Cambria Math" panose="02040503050406030204" pitchFamily="18" charset="0"/>
                        </a:rPr>
                        <m:t>=</m:t>
                      </m:r>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90</m:t>
                          </m:r>
                        </m:e>
                        <m:sup>
                          <m:r>
                            <a:rPr lang="en-US" i="1">
                              <a:solidFill>
                                <a:srgbClr val="002060"/>
                              </a:solidFill>
                              <a:latin typeface="Cambria Math" panose="02040503050406030204" pitchFamily="18" charset="0"/>
                            </a:rPr>
                            <m:t>0</m:t>
                          </m:r>
                        </m:sup>
                      </m:sSup>
                      <m:r>
                        <a:rPr lang="en-US" i="1">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𝛼</m:t>
                          </m:r>
                        </m:e>
                        <m:sub>
                          <m:r>
                            <a:rPr lang="en-US" i="1">
                              <a:solidFill>
                                <a:srgbClr val="002060"/>
                              </a:solidFill>
                              <a:latin typeface="Cambria Math" panose="02040503050406030204" pitchFamily="18" charset="0"/>
                              <a:ea typeface="Cambria Math" panose="02040503050406030204" pitchFamily="18" charset="0"/>
                            </a:rPr>
                            <m:t>3</m:t>
                          </m:r>
                        </m:sub>
                      </m:sSub>
                      <m:r>
                        <a:rPr lang="en-US" i="1">
                          <a:solidFill>
                            <a:srgbClr val="002060"/>
                          </a:solidFill>
                          <a:latin typeface="Cambria Math" panose="02040503050406030204" pitchFamily="18" charset="0"/>
                        </a:rPr>
                        <m:t>=</m:t>
                      </m:r>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120</m:t>
                          </m:r>
                        </m:e>
                        <m:sup>
                          <m:r>
                            <a:rPr lang="en-US" i="1">
                              <a:solidFill>
                                <a:srgbClr val="002060"/>
                              </a:solidFill>
                              <a:latin typeface="Cambria Math" panose="02040503050406030204" pitchFamily="18" charset="0"/>
                            </a:rPr>
                            <m:t>0</m:t>
                          </m:r>
                        </m:sup>
                      </m:sSup>
                    </m:oMath>
                  </m:oMathPara>
                </a14:m>
                <a:endParaRPr lang="en-US" sz="2000" u="sng" dirty="0">
                  <a:solidFill>
                    <a:srgbClr val="002060"/>
                  </a:solidFill>
                  <a:latin typeface="Times New Roman" panose="02020603050405020304" pitchFamily="18" charset="0"/>
                  <a:cs typeface="Times New Roman" panose="02020603050405020304" pitchFamily="18" charset="0"/>
                </a:endParaRPr>
              </a:p>
              <a:p>
                <a:r>
                  <a:rPr lang="en-US" sz="2000" u="sng" dirty="0">
                    <a:solidFill>
                      <a:srgbClr val="0070C0"/>
                    </a:solidFill>
                    <a:latin typeface="Times New Roman" panose="02020603050405020304" pitchFamily="18" charset="0"/>
                    <a:cs typeface="Times New Roman" panose="02020603050405020304" pitchFamily="18" charset="0"/>
                  </a:rPr>
                  <a:t>Space group</a:t>
                </a:r>
                <a:r>
                  <a:rPr lang="en-US" sz="2000" dirty="0">
                    <a:solidFill>
                      <a:srgbClr val="0070C0"/>
                    </a:solidFill>
                    <a:latin typeface="Times New Roman" panose="02020603050405020304" pitchFamily="18" charset="0"/>
                    <a:cs typeface="Times New Roman" panose="02020603050405020304" pitchFamily="18" charset="0"/>
                  </a:rPr>
                  <a:t>:   </a:t>
                </a:r>
                <a:r>
                  <a:rPr lang="en-US" sz="2000" u="sng" dirty="0">
                    <a:solidFill>
                      <a:srgbClr val="0070C0"/>
                    </a:solidFill>
                    <a:latin typeface="Times New Roman" panose="02020603050405020304" pitchFamily="18" charset="0"/>
                    <a:cs typeface="Times New Roman" panose="02020603050405020304" pitchFamily="18" charset="0"/>
                  </a:rPr>
                  <a:t>Point group</a:t>
                </a:r>
                <a:r>
                  <a:rPr lang="en-US" sz="2000" dirty="0">
                    <a:solidFill>
                      <a:srgbClr val="0070C0"/>
                    </a:solidFill>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en-US" b="0" i="1" smtClean="0">
                            <a:solidFill>
                              <a:srgbClr val="002060"/>
                            </a:solidFill>
                            <a:latin typeface="Cambria Math" panose="02040503050406030204" pitchFamily="18" charset="0"/>
                            <a:cs typeface="Times New Roman" panose="02020603050405020304" pitchFamily="18" charset="0"/>
                          </a:rPr>
                        </m:ctrlPr>
                      </m:sSubPr>
                      <m:e>
                        <m:r>
                          <a:rPr lang="en-US" b="0" i="1" smtClean="0">
                            <a:solidFill>
                              <a:srgbClr val="002060"/>
                            </a:solidFill>
                            <a:latin typeface="Cambria Math" panose="02040503050406030204" pitchFamily="18" charset="0"/>
                            <a:cs typeface="Times New Roman" panose="02020603050405020304" pitchFamily="18" charset="0"/>
                          </a:rPr>
                          <m:t>𝑃</m:t>
                        </m:r>
                      </m:e>
                      <m:sub>
                        <m:r>
                          <a:rPr lang="en-US" b="0" i="1" smtClean="0">
                            <a:solidFill>
                              <a:srgbClr val="002060"/>
                            </a:solidFill>
                            <a:latin typeface="Cambria Math" panose="02040503050406030204" pitchFamily="18" charset="0"/>
                            <a:cs typeface="Times New Roman" panose="02020603050405020304" pitchFamily="18" charset="0"/>
                          </a:rPr>
                          <m:t>3</m:t>
                        </m:r>
                      </m:sub>
                    </m:sSub>
                    <m:r>
                      <a:rPr lang="en-US" b="0" i="1" smtClean="0">
                        <a:solidFill>
                          <a:srgbClr val="002060"/>
                        </a:solidFill>
                        <a:latin typeface="Cambria Math" panose="02040503050406030204" pitchFamily="18" charset="0"/>
                        <a:cs typeface="Times New Roman" panose="02020603050405020304" pitchFamily="18" charset="0"/>
                      </a:rPr>
                      <m:t>21</m:t>
                    </m:r>
                  </m:oMath>
                </a14:m>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a:t>
                </a:r>
                <a:r>
                  <a:rPr lang="en-US" dirty="0" smtClean="0">
                    <a:solidFill>
                      <a:srgbClr val="002060"/>
                    </a:solidFill>
                    <a:latin typeface="Times New Roman" panose="02020603050405020304" pitchFamily="18" charset="0"/>
                    <a:cs typeface="Times New Roman" panose="02020603050405020304" pitchFamily="18" charset="0"/>
                  </a:rPr>
                  <a:t>154)           </a:t>
                </a:r>
                <a14:m>
                  <m:oMath xmlns:m="http://schemas.openxmlformats.org/officeDocument/2006/math">
                    <m:r>
                      <a:rPr lang="en-US" i="1">
                        <a:solidFill>
                          <a:srgbClr val="002060"/>
                        </a:solidFill>
                        <a:latin typeface="Cambria Math" panose="02040503050406030204" pitchFamily="18" charset="0"/>
                        <a:cs typeface="Times New Roman" panose="02020603050405020304" pitchFamily="18" charset="0"/>
                      </a:rPr>
                      <m:t>3</m:t>
                    </m:r>
                    <m:r>
                      <a:rPr lang="en-US" i="1">
                        <a:solidFill>
                          <a:srgbClr val="002060"/>
                        </a:solidFill>
                        <a:latin typeface="Cambria Math" panose="02040503050406030204" pitchFamily="18" charset="0"/>
                        <a:cs typeface="Times New Roman" panose="02020603050405020304" pitchFamily="18" charset="0"/>
                      </a:rPr>
                      <m:t>𝑚</m:t>
                    </m:r>
                  </m:oMath>
                </a14:m>
                <a:endParaRPr lang="en-US" u="sng" dirty="0">
                  <a:solidFill>
                    <a:srgbClr val="002060"/>
                  </a:solidFill>
                  <a:latin typeface="Times New Roman" panose="02020603050405020304" pitchFamily="18" charset="0"/>
                  <a:cs typeface="Times New Roman" panose="02020603050405020304" pitchFamily="18" charset="0"/>
                </a:endParaRPr>
              </a:p>
              <a:p>
                <a:r>
                  <a:rPr lang="en-US" sz="2000" u="sng" dirty="0">
                    <a:solidFill>
                      <a:srgbClr val="0070C0"/>
                    </a:solidFill>
                    <a:latin typeface="Times New Roman" panose="02020603050405020304" pitchFamily="18" charset="0"/>
                    <a:cs typeface="Times New Roman" panose="02020603050405020304" pitchFamily="18" charset="0"/>
                  </a:rPr>
                  <a:t>Unit cell</a:t>
                </a:r>
                <a:r>
                  <a:rPr lang="en-US" sz="2000" dirty="0">
                    <a:solidFill>
                      <a:srgbClr val="0070C0"/>
                    </a:solidFill>
                    <a:latin typeface="Times New Roman" panose="02020603050405020304" pitchFamily="18" charset="0"/>
                    <a:cs typeface="Times New Roman" panose="02020603050405020304" pitchFamily="18" charset="0"/>
                  </a:rPr>
                  <a:t>: </a:t>
                </a:r>
              </a:p>
              <a:p>
                <a:r>
                  <a:rPr lang="en-US" dirty="0">
                    <a:solidFill>
                      <a:srgbClr val="002060"/>
                    </a:solidFill>
                    <a:latin typeface="Times New Roman" panose="02020603050405020304" pitchFamily="18" charset="0"/>
                    <a:cs typeface="Times New Roman" panose="02020603050405020304" pitchFamily="18" charset="0"/>
                  </a:rPr>
                  <a:t>Si [0.47, 0, 0] 3a</a:t>
                </a:r>
                <a:r>
                  <a:rPr lang="en-US" dirty="0" smtClean="0">
                    <a:solidFill>
                      <a:srgbClr val="002060"/>
                    </a:solidFill>
                    <a:latin typeface="Times New Roman" panose="02020603050405020304" pitchFamily="18" charset="0"/>
                    <a:cs typeface="Times New Roman" panose="02020603050405020304" pitchFamily="18" charset="0"/>
                  </a:rPr>
                  <a:t>, </a:t>
                </a:r>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O [0.41, 0.27, 0.12] </a:t>
                </a:r>
                <a:r>
                  <a:rPr lang="en-US" dirty="0" smtClean="0">
                    <a:solidFill>
                      <a:srgbClr val="002060"/>
                    </a:solidFill>
                    <a:latin typeface="Times New Roman" panose="02020603050405020304" pitchFamily="18" charset="0"/>
                    <a:cs typeface="Times New Roman" panose="02020603050405020304" pitchFamily="18" charset="0"/>
                  </a:rPr>
                  <a:t>6c</a:t>
                </a:r>
              </a:p>
              <a:p>
                <a:r>
                  <a:rPr lang="en-US" sz="2000" u="sng" dirty="0" smtClean="0">
                    <a:solidFill>
                      <a:srgbClr val="0070C0"/>
                    </a:solidFill>
                    <a:latin typeface="Times New Roman" panose="02020603050405020304" pitchFamily="18" charset="0"/>
                    <a:cs typeface="Times New Roman" panose="02020603050405020304" pitchFamily="18" charset="0"/>
                  </a:rPr>
                  <a:t>ADPs: </a:t>
                </a:r>
              </a:p>
              <a:p>
                <a:r>
                  <a:rPr lang="it-IT" dirty="0" smtClean="0">
                    <a:solidFill>
                      <a:srgbClr val="002060"/>
                    </a:solidFill>
                    <a:latin typeface="Times New Roman" panose="02020603050405020304" pitchFamily="18" charset="0"/>
                    <a:cs typeface="Times New Roman" panose="02020603050405020304" pitchFamily="18" charset="0"/>
                  </a:rPr>
                  <a:t>Si [</a:t>
                </a:r>
                <a:r>
                  <a:rPr lang="en-US" dirty="0" smtClean="0">
                    <a:solidFill>
                      <a:srgbClr val="002060"/>
                    </a:solidFill>
                    <a:latin typeface="Times New Roman" panose="02020603050405020304" pitchFamily="18" charset="0"/>
                    <a:cs typeface="Times New Roman" panose="02020603050405020304" pitchFamily="18" charset="0"/>
                  </a:rPr>
                  <a:t>0.0086, 0.0072, 0.0073, -0.00002, -0.00001, 0.0036]</a:t>
                </a:r>
              </a:p>
              <a:p>
                <a:r>
                  <a:rPr lang="it-IT" dirty="0">
                    <a:solidFill>
                      <a:srgbClr val="002060"/>
                    </a:solidFill>
                    <a:latin typeface="Times New Roman" panose="02020603050405020304" pitchFamily="18" charset="0"/>
                    <a:cs typeface="Times New Roman" panose="02020603050405020304" pitchFamily="18" charset="0"/>
                  </a:rPr>
                  <a:t>O  [</a:t>
                </a:r>
                <a:r>
                  <a:rPr lang="en-US" dirty="0">
                    <a:solidFill>
                      <a:srgbClr val="002060"/>
                    </a:solidFill>
                    <a:latin typeface="Times New Roman" panose="02020603050405020304" pitchFamily="18" charset="0"/>
                    <a:cs typeface="Times New Roman" panose="02020603050405020304" pitchFamily="18" charset="0"/>
                  </a:rPr>
                  <a:t>0.0175, 0.0132, 0.0123</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0.0041, -0.0029, 0.0097</a:t>
                </a:r>
                <a:r>
                  <a:rPr lang="it-IT" dirty="0">
                    <a:solidFill>
                      <a:srgbClr val="002060"/>
                    </a:solidFill>
                    <a:latin typeface="Times New Roman" panose="02020603050405020304" pitchFamily="18" charset="0"/>
                    <a:cs typeface="Times New Roman" panose="02020603050405020304" pitchFamily="18" charset="0"/>
                  </a:rPr>
                  <a:t>]</a:t>
                </a:r>
                <a:endParaRPr lang="en-US" sz="2000" u="sng" dirty="0">
                  <a:solidFill>
                    <a:srgbClr val="002060"/>
                  </a:solidFill>
                  <a:latin typeface="Times New Roman" panose="02020603050405020304" pitchFamily="18" charset="0"/>
                  <a:cs typeface="Times New Roman" panose="02020603050405020304" pitchFamily="18" charset="0"/>
                </a:endParaRPr>
              </a:p>
              <a:p>
                <a:endParaRPr lang="en-US" dirty="0" smtClean="0">
                  <a:solidFill>
                    <a:srgbClr val="002060"/>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962204" y="1540791"/>
                <a:ext cx="5467796" cy="4414991"/>
              </a:xfrm>
              <a:prstGeom prst="rect">
                <a:avLst/>
              </a:prstGeom>
              <a:blipFill>
                <a:blip r:embed="rId3"/>
                <a:stretch>
                  <a:fillRect l="-1115" t="-829"/>
                </a:stretch>
              </a:blipFill>
            </p:spPr>
            <p:txBody>
              <a:bodyPr/>
              <a:lstStyle/>
              <a:p>
                <a:r>
                  <a:rPr lang="en-US">
                    <a:noFill/>
                  </a:rPr>
                  <a:t> </a:t>
                </a:r>
              </a:p>
            </p:txBody>
          </p:sp>
        </mc:Fallback>
      </mc:AlternateContent>
      <p:sp>
        <p:nvSpPr>
          <p:cNvPr id="9" name="Rectangle 8"/>
          <p:cNvSpPr/>
          <p:nvPr/>
        </p:nvSpPr>
        <p:spPr>
          <a:xfrm>
            <a:off x="475908" y="6228663"/>
            <a:ext cx="9688917" cy="307777"/>
          </a:xfrm>
          <a:prstGeom prst="rect">
            <a:avLst/>
          </a:prstGeom>
        </p:spPr>
        <p:txBody>
          <a:bodyPr wrap="square">
            <a:spAutoFit/>
          </a:bodyPr>
          <a:lstStyle/>
          <a:p>
            <a:r>
              <a:rPr lang="en-US" sz="1400" dirty="0">
                <a:latin typeface="David" panose="020E0502060401010101" pitchFamily="34" charset="-79"/>
                <a:cs typeface="David" panose="020E0502060401010101" pitchFamily="34" charset="-79"/>
              </a:rPr>
              <a:t>7</a:t>
            </a:r>
            <a:r>
              <a:rPr lang="en-US" sz="1400" dirty="0" smtClean="0">
                <a:latin typeface="David" panose="020E0502060401010101" pitchFamily="34" charset="-79"/>
                <a:cs typeface="David" panose="020E0502060401010101" pitchFamily="34" charset="-79"/>
              </a:rPr>
              <a:t>. Levien</a:t>
            </a:r>
            <a:r>
              <a:rPr lang="en-US" sz="1400" dirty="0">
                <a:latin typeface="David" panose="020E0502060401010101" pitchFamily="34" charset="-79"/>
                <a:cs typeface="David" panose="020E0502060401010101" pitchFamily="34" charset="-79"/>
              </a:rPr>
              <a:t>, L., Prewitt, C. T. &amp; Weidner, D. J. Structure and elastic properties of quartz at pressure. Am. Mineral. 65, 920–930 (1980).</a:t>
            </a: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6373" t="6666" r="8596" b="10000"/>
          <a:stretch/>
        </p:blipFill>
        <p:spPr>
          <a:xfrm>
            <a:off x="781220" y="1621193"/>
            <a:ext cx="4178217" cy="4140000"/>
          </a:xfrm>
          <a:prstGeom prst="rect">
            <a:avLst/>
          </a:prstGeom>
        </p:spPr>
      </p:pic>
      <p:sp>
        <p:nvSpPr>
          <p:cNvPr id="11" name="TextBox 10"/>
          <p:cNvSpPr txBox="1"/>
          <p:nvPr/>
        </p:nvSpPr>
        <p:spPr>
          <a:xfrm>
            <a:off x="9033634" y="1540791"/>
            <a:ext cx="2318634" cy="3139321"/>
          </a:xfrm>
          <a:prstGeom prst="rect">
            <a:avLst/>
          </a:prstGeom>
          <a:noFill/>
        </p:spPr>
        <p:txBody>
          <a:bodyPr wrap="square" rtlCol="1">
            <a:spAutoFit/>
          </a:bodyPr>
          <a:lstStyle/>
          <a:p>
            <a:r>
              <a:rPr lang="en-US" sz="2000" u="sng" dirty="0" smtClean="0">
                <a:solidFill>
                  <a:srgbClr val="0070C0"/>
                </a:solidFill>
                <a:latin typeface="Times New Roman" panose="02020603050405020304" pitchFamily="18" charset="0"/>
                <a:cs typeface="Times New Roman" panose="02020603050405020304" pitchFamily="18" charset="0"/>
              </a:rPr>
              <a:t>Position of atoms</a:t>
            </a:r>
            <a:r>
              <a:rPr lang="en-US" sz="2000" dirty="0" smtClean="0">
                <a:solidFill>
                  <a:srgbClr val="0070C0"/>
                </a:solidFill>
                <a:latin typeface="Times New Roman" panose="02020603050405020304" pitchFamily="18" charset="0"/>
                <a:cs typeface="Times New Roman" panose="02020603050405020304" pitchFamily="18" charset="0"/>
              </a:rPr>
              <a:t>:</a:t>
            </a:r>
          </a:p>
          <a:p>
            <a:r>
              <a:rPr lang="en-US" dirty="0">
                <a:solidFill>
                  <a:srgbClr val="002060"/>
                </a:solidFill>
                <a:latin typeface="Times New Roman" panose="02020603050405020304" pitchFamily="18" charset="0"/>
                <a:cs typeface="Times New Roman" panose="02020603050405020304" pitchFamily="18" charset="0"/>
              </a:rPr>
              <a:t>O: [0.41,0.27,0.12], </a:t>
            </a:r>
            <a:endParaRPr lang="en-US" dirty="0" smtClean="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0.27,0.41,0.55], </a:t>
            </a:r>
            <a:r>
              <a:rPr lang="en-US" dirty="0" smtClean="0">
                <a:solidFill>
                  <a:srgbClr val="002060"/>
                </a:solidFill>
                <a:latin typeface="Times New Roman" panose="02020603050405020304" pitchFamily="18" charset="0"/>
                <a:cs typeface="Times New Roman" panose="02020603050405020304" pitchFamily="18" charset="0"/>
              </a:rPr>
              <a:t>   </a:t>
            </a:r>
          </a:p>
          <a:p>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[0.85,0.59,0.45], </a:t>
            </a:r>
          </a:p>
          <a:p>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0.14,0.73,0.88], </a:t>
            </a:r>
            <a:endParaRPr lang="en-US" dirty="0" smtClean="0">
              <a:solidFill>
                <a:srgbClr val="002060"/>
              </a:solidFill>
              <a:latin typeface="Times New Roman" panose="02020603050405020304" pitchFamily="18" charset="0"/>
              <a:cs typeface="Times New Roman" panose="02020603050405020304" pitchFamily="18" charset="0"/>
            </a:endParaRPr>
          </a:p>
          <a:p>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0.59,0.85,0.21], </a:t>
            </a:r>
            <a:endParaRPr lang="en-US" dirty="0" smtClean="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0.73,0.15,0.79</a:t>
            </a:r>
            <a:r>
              <a:rPr lang="en-US" dirty="0" smtClean="0">
                <a:solidFill>
                  <a:srgbClr val="002060"/>
                </a:solidFill>
                <a:latin typeface="Times New Roman" panose="02020603050405020304" pitchFamily="18" charset="0"/>
                <a:cs typeface="Times New Roman" panose="02020603050405020304" pitchFamily="18" charset="0"/>
              </a:rPr>
              <a:t>]</a:t>
            </a:r>
          </a:p>
          <a:p>
            <a:r>
              <a:rPr lang="en-US" dirty="0">
                <a:solidFill>
                  <a:srgbClr val="002060"/>
                </a:solidFill>
                <a:latin typeface="Times New Roman" panose="02020603050405020304" pitchFamily="18" charset="0"/>
                <a:cs typeface="Times New Roman" panose="02020603050405020304" pitchFamily="18" charset="0"/>
              </a:rPr>
              <a:t>Si</a:t>
            </a:r>
            <a:r>
              <a:rPr lang="en-US" dirty="0" smtClean="0">
                <a:solidFill>
                  <a:srgbClr val="002060"/>
                </a:solidFill>
                <a:latin typeface="Times New Roman" panose="02020603050405020304" pitchFamily="18" charset="0"/>
                <a:cs typeface="Times New Roman" panose="02020603050405020304" pitchFamily="18" charset="0"/>
              </a:rPr>
              <a:t>:[</a:t>
            </a:r>
            <a:r>
              <a:rPr lang="en-US" dirty="0">
                <a:solidFill>
                  <a:srgbClr val="002060"/>
                </a:solidFill>
                <a:latin typeface="Times New Roman" panose="02020603050405020304" pitchFamily="18" charset="0"/>
                <a:cs typeface="Times New Roman" panose="02020603050405020304" pitchFamily="18" charset="0"/>
              </a:rPr>
              <a:t>0.53,0.53,0.33</a:t>
            </a:r>
            <a:r>
              <a:rPr lang="en-US" dirty="0" smtClean="0">
                <a:solidFill>
                  <a:srgbClr val="002060"/>
                </a:solidFill>
                <a:latin typeface="Times New Roman" panose="02020603050405020304" pitchFamily="18" charset="0"/>
                <a:cs typeface="Times New Roman" panose="02020603050405020304" pitchFamily="18" charset="0"/>
              </a:rPr>
              <a:t>],</a:t>
            </a:r>
          </a:p>
          <a:p>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0,0.47,0.67], </a:t>
            </a:r>
            <a:endParaRPr lang="en-US" dirty="0" smtClean="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0.47,0,0]</a:t>
            </a:r>
          </a:p>
          <a:p>
            <a:endParaRPr lang="en-US" sz="1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7871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p:cNvSpPr txBox="1"/>
              <p:nvPr/>
            </p:nvSpPr>
            <p:spPr>
              <a:xfrm>
                <a:off x="429283" y="741949"/>
                <a:ext cx="452032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𝜶</m:t>
                      </m:r>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m:t>
                      </m:r>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𝑺𝒊</m:t>
                      </m:r>
                      <m:sSub>
                        <m:sSubPr>
                          <m:ctrlP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ctrlPr>
                        </m:sSubPr>
                        <m:e>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𝑶</m:t>
                          </m:r>
                        </m:e>
                        <m:sub>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𝟐</m:t>
                          </m:r>
                        </m:sub>
                      </m:sSub>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200" b="1" u="sng" dirty="0">
                  <a:solidFill>
                    <a:srgbClr val="002060"/>
                  </a:solidFill>
                  <a:latin typeface="David" panose="020E0502060401010101" pitchFamily="34" charset="-79"/>
                  <a:cs typeface="David" panose="020E0502060401010101" pitchFamily="34" charset="-79"/>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429283" y="741949"/>
                <a:ext cx="4520324" cy="64633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940095" y="1396486"/>
                <a:ext cx="3478931"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011</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940095" y="1396486"/>
                <a:ext cx="3478931" cy="646331"/>
              </a:xfrm>
              <a:prstGeom prst="rect">
                <a:avLst/>
              </a:prstGeom>
              <a:blipFill>
                <a:blip r:embed="rId3"/>
                <a:stretch>
                  <a:fillRect t="-13208" r="-876" b="-35849"/>
                </a:stretch>
              </a:blipFill>
            </p:spPr>
            <p:txBody>
              <a:bodyPr/>
              <a:lstStyle/>
              <a:p>
                <a:r>
                  <a:rPr lang="en-US">
                    <a:noFill/>
                  </a:rPr>
                  <a:t> </a:t>
                </a:r>
              </a:p>
            </p:txBody>
          </p:sp>
        </mc:Fallback>
      </mc:AlternateContent>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32347" t="19242" r="32473" b="19503"/>
          <a:stretch/>
        </p:blipFill>
        <p:spPr>
          <a:xfrm>
            <a:off x="887483" y="2173737"/>
            <a:ext cx="3528567" cy="3492000"/>
          </a:xfrm>
          <a:prstGeom prst="rect">
            <a:avLst/>
          </a:prstGeom>
        </p:spPr>
      </p:pic>
      <p:sp>
        <p:nvSpPr>
          <p:cNvPr id="5" name="Slide Number Placeholder 4"/>
          <p:cNvSpPr>
            <a:spLocks noGrp="1"/>
          </p:cNvSpPr>
          <p:nvPr>
            <p:ph type="sldNum" sz="quarter" idx="12"/>
          </p:nvPr>
        </p:nvSpPr>
        <p:spPr/>
        <p:txBody>
          <a:bodyPr/>
          <a:lstStyle/>
          <a:p>
            <a:fld id="{010386B8-D022-4DBB-9A29-0FD528CD1C82}" type="slidenum">
              <a:rPr lang="he-IL" smtClean="0"/>
              <a:t>56</a:t>
            </a:fld>
            <a:endParaRPr lang="he-IL"/>
          </a:p>
        </p:txBody>
      </p:sp>
      <p:pic>
        <p:nvPicPr>
          <p:cNvPr id="20" name="Picture 19" descr="C:\Users\crystallography\Desktop\Discussion\Qu\q_011_f.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2557" y="838810"/>
            <a:ext cx="6912000" cy="5004000"/>
          </a:xfrm>
          <a:prstGeom prst="rect">
            <a:avLst/>
          </a:prstGeom>
          <a:noFill/>
          <a:ln>
            <a:noFill/>
          </a:ln>
        </p:spPr>
      </p:pic>
      <p:sp>
        <p:nvSpPr>
          <p:cNvPr id="21" name="Rectangle 20"/>
          <p:cNvSpPr/>
          <p:nvPr/>
        </p:nvSpPr>
        <p:spPr>
          <a:xfrm>
            <a:off x="4879530" y="810757"/>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879530" y="3844828"/>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3816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p:cNvSpPr txBox="1"/>
              <p:nvPr/>
            </p:nvSpPr>
            <p:spPr>
              <a:xfrm>
                <a:off x="429283" y="741949"/>
                <a:ext cx="452032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𝜶</m:t>
                      </m:r>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m:t>
                      </m:r>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𝑺𝒊</m:t>
                      </m:r>
                      <m:sSub>
                        <m:sSubPr>
                          <m:ctrlP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ctrlPr>
                        </m:sSubPr>
                        <m:e>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𝑶</m:t>
                          </m:r>
                        </m:e>
                        <m:sub>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𝟐</m:t>
                          </m:r>
                        </m:sub>
                      </m:sSub>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200" b="1" u="sng" dirty="0">
                  <a:solidFill>
                    <a:srgbClr val="002060"/>
                  </a:solidFill>
                  <a:latin typeface="David" panose="020E0502060401010101" pitchFamily="34" charset="-79"/>
                  <a:cs typeface="David" panose="020E0502060401010101" pitchFamily="34" charset="-79"/>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429283" y="741949"/>
                <a:ext cx="4520324" cy="64633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940095" y="1396486"/>
                <a:ext cx="3478931"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011</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940095" y="1396486"/>
                <a:ext cx="3478931" cy="646331"/>
              </a:xfrm>
              <a:prstGeom prst="rect">
                <a:avLst/>
              </a:prstGeom>
              <a:blipFill>
                <a:blip r:embed="rId3"/>
                <a:stretch>
                  <a:fillRect t="-13208" r="-876" b="-358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010386B8-D022-4DBB-9A29-0FD528CD1C82}" type="slidenum">
              <a:rPr lang="he-IL" smtClean="0"/>
              <a:t>57</a:t>
            </a:fld>
            <a:endParaRPr lang="he-IL"/>
          </a:p>
        </p:txBody>
      </p:sp>
      <p:pic>
        <p:nvPicPr>
          <p:cNvPr id="20" name="Picture 19" descr="C:\Users\crystallography\Desktop\Discussion\Qu\q_011_f.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2557" y="838810"/>
            <a:ext cx="6912000" cy="5004000"/>
          </a:xfrm>
          <a:prstGeom prst="rect">
            <a:avLst/>
          </a:prstGeom>
          <a:noFill/>
          <a:ln>
            <a:noFill/>
          </a:ln>
        </p:spPr>
      </p:pic>
      <p:sp>
        <p:nvSpPr>
          <p:cNvPr id="21" name="Rectangle 20"/>
          <p:cNvSpPr/>
          <p:nvPr/>
        </p:nvSpPr>
        <p:spPr>
          <a:xfrm>
            <a:off x="4879530" y="810757"/>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879530" y="3844828"/>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35081" t="19563" r="35207" b="19823"/>
          <a:stretch/>
        </p:blipFill>
        <p:spPr>
          <a:xfrm>
            <a:off x="1118100" y="2217196"/>
            <a:ext cx="3011622" cy="3492000"/>
          </a:xfrm>
          <a:prstGeom prst="rect">
            <a:avLst/>
          </a:prstGeom>
        </p:spPr>
      </p:pic>
    </p:spTree>
    <p:extLst>
      <p:ext uri="{BB962C8B-B14F-4D97-AF65-F5344CB8AC3E}">
        <p14:creationId xmlns:p14="http://schemas.microsoft.com/office/powerpoint/2010/main" val="18995362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TextBox 26"/>
              <p:cNvSpPr txBox="1"/>
              <p:nvPr/>
            </p:nvSpPr>
            <p:spPr>
              <a:xfrm>
                <a:off x="410685" y="651015"/>
                <a:ext cx="452032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𝜶</m:t>
                      </m:r>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m:t>
                      </m:r>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𝑺𝒊</m:t>
                      </m:r>
                      <m:sSub>
                        <m:sSubPr>
                          <m:ctrlP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ctrlPr>
                        </m:sSubPr>
                        <m:e>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𝑶</m:t>
                          </m:r>
                        </m:e>
                        <m:sub>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𝟐</m:t>
                          </m:r>
                        </m:sub>
                      </m:sSub>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10685" y="651015"/>
                <a:ext cx="4520324" cy="64633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58600" y="1305483"/>
                <a:ext cx="3419572"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110</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958600" y="1305483"/>
                <a:ext cx="3419572" cy="646331"/>
              </a:xfrm>
              <a:prstGeom prst="rect">
                <a:avLst/>
              </a:prstGeom>
              <a:blipFill>
                <a:blip r:embed="rId3"/>
                <a:stretch>
                  <a:fillRect t="-13208" r="-2674" b="-358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010386B8-D022-4DBB-9A29-0FD528CD1C82}" type="slidenum">
              <a:rPr lang="he-IL" smtClean="0"/>
              <a:t>58</a:t>
            </a:fld>
            <a:endParaRPr lang="he-IL"/>
          </a:p>
        </p:txBody>
      </p:sp>
      <p:pic>
        <p:nvPicPr>
          <p:cNvPr id="16" name="Picture 15" descr="C:\Users\crystallography\Desktop\Discussion\Qu\q_110_f.png"/>
          <p:cNvPicPr/>
          <p:nvPr/>
        </p:nvPicPr>
        <p:blipFill>
          <a:blip r:embed="rId4">
            <a:extLst>
              <a:ext uri="{28A0092B-C50C-407E-A947-70E740481C1C}">
                <a14:useLocalDpi xmlns:a14="http://schemas.microsoft.com/office/drawing/2010/main" val="0"/>
              </a:ext>
            </a:extLst>
          </a:blip>
          <a:srcRect/>
          <a:stretch>
            <a:fillRect/>
          </a:stretch>
        </p:blipFill>
        <p:spPr bwMode="auto">
          <a:xfrm>
            <a:off x="4827824" y="693441"/>
            <a:ext cx="6768000" cy="5436000"/>
          </a:xfrm>
          <a:prstGeom prst="rect">
            <a:avLst/>
          </a:prstGeom>
          <a:noFill/>
          <a:ln>
            <a:noFill/>
          </a:ln>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38582" t="22459" r="38630" b="24064"/>
          <a:stretch/>
        </p:blipFill>
        <p:spPr>
          <a:xfrm>
            <a:off x="1318845" y="2127737"/>
            <a:ext cx="2815560" cy="3564000"/>
          </a:xfrm>
          <a:prstGeom prst="rect">
            <a:avLst/>
          </a:prstGeom>
        </p:spPr>
      </p:pic>
    </p:spTree>
    <p:extLst>
      <p:ext uri="{BB962C8B-B14F-4D97-AF65-F5344CB8AC3E}">
        <p14:creationId xmlns:p14="http://schemas.microsoft.com/office/powerpoint/2010/main" val="6037822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TextBox 26"/>
              <p:cNvSpPr txBox="1"/>
              <p:nvPr/>
            </p:nvSpPr>
            <p:spPr>
              <a:xfrm>
                <a:off x="410685" y="651015"/>
                <a:ext cx="452032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𝜶</m:t>
                      </m:r>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m:t>
                      </m:r>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𝑺𝒊</m:t>
                      </m:r>
                      <m:sSub>
                        <m:sSubPr>
                          <m:ctrlP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ctrlPr>
                        </m:sSubPr>
                        <m:e>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𝑶</m:t>
                          </m:r>
                        </m:e>
                        <m:sub>
                          <m:r>
                            <a:rPr lang="en-US" sz="3600" b="1" i="1" u="sng" smtClean="0">
                              <a:solidFill>
                                <a:srgbClr val="002060"/>
                              </a:solidFill>
                              <a:latin typeface="Cambria Math" panose="02040503050406030204" pitchFamily="18" charset="0"/>
                              <a:ea typeface="Cambria Math" panose="02040503050406030204" pitchFamily="18" charset="0"/>
                              <a:cs typeface="David" panose="020E0502060401010101" pitchFamily="34" charset="-79"/>
                            </a:rPr>
                            <m:t>𝟐</m:t>
                          </m:r>
                        </m:sub>
                      </m:sSub>
                      <m:r>
                        <a:rPr lang="en-US" sz="3600" b="1" i="1" u="sng" smtClean="0">
                          <a:solidFill>
                            <a:srgbClr val="002060"/>
                          </a:solidFill>
                          <a:latin typeface="Cambria Math" panose="02040503050406030204" pitchFamily="18" charset="0"/>
                          <a:cs typeface="David" panose="020E0502060401010101" pitchFamily="34" charset="-79"/>
                        </a:rPr>
                        <m:t> </m:t>
                      </m:r>
                      <m:r>
                        <a:rPr lang="en-US" sz="3600" b="1" i="1" u="sng" smtClean="0">
                          <a:solidFill>
                            <a:srgbClr val="002060"/>
                          </a:solidFill>
                          <a:latin typeface="Cambria Math" panose="02040503050406030204" pitchFamily="18" charset="0"/>
                          <a:cs typeface="David" panose="020E0502060401010101" pitchFamily="34" charset="-79"/>
                        </a:rPr>
                        <m:t>𝒔𝒓𝒕𝒖𝒄𝒕𝒖𝒓𝒆</m:t>
                      </m:r>
                    </m:oMath>
                  </m:oMathPara>
                </a14:m>
                <a:endParaRPr lang="en-US" sz="3600" b="1" u="sng" dirty="0">
                  <a:solidFill>
                    <a:srgbClr val="002060"/>
                  </a:solidFill>
                  <a:latin typeface="David" panose="020E0502060401010101" pitchFamily="34" charset="-79"/>
                  <a:cs typeface="David" panose="020E0502060401010101" pitchFamily="34" charset="-79"/>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10685" y="651015"/>
                <a:ext cx="4520324" cy="64633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58600" y="1305483"/>
                <a:ext cx="3419572" cy="646331"/>
              </a:xfrm>
              <a:prstGeom prst="rect">
                <a:avLst/>
              </a:prstGeom>
              <a:noFill/>
            </p:spPr>
            <p:txBody>
              <a:bodyPr wrap="square" rtlCol="0">
                <a:spAutoFit/>
              </a:bodyPr>
              <a:lstStyle/>
              <a:p>
                <a14:m>
                  <m:oMath xmlns:m="http://schemas.openxmlformats.org/officeDocument/2006/math">
                    <m:d>
                      <m:dPr>
                        <m:ctrlPr>
                          <a:rPr lang="en-US" sz="3600" b="0" i="1" smtClean="0">
                            <a:solidFill>
                              <a:srgbClr val="002060"/>
                            </a:solidFill>
                            <a:latin typeface="Cambria Math" panose="02040503050406030204" pitchFamily="18" charset="0"/>
                            <a:cs typeface="David" panose="020E0502060401010101" pitchFamily="34" charset="-79"/>
                          </a:rPr>
                        </m:ctrlPr>
                      </m:dPr>
                      <m:e>
                        <m:r>
                          <a:rPr lang="en-US" sz="3600" b="0" i="1" smtClean="0">
                            <a:solidFill>
                              <a:srgbClr val="002060"/>
                            </a:solidFill>
                            <a:latin typeface="Cambria Math" panose="02040503050406030204" pitchFamily="18" charset="0"/>
                            <a:cs typeface="David" panose="020E0502060401010101" pitchFamily="34" charset="-79"/>
                          </a:rPr>
                          <m:t>110</m:t>
                        </m:r>
                      </m:e>
                    </m:d>
                  </m:oMath>
                </a14:m>
                <a:r>
                  <a:rPr lang="en-US" sz="3600" dirty="0" smtClean="0">
                    <a:solidFill>
                      <a:srgbClr val="002060"/>
                    </a:solidFill>
                    <a:latin typeface="David" panose="020E0502060401010101" pitchFamily="34" charset="-79"/>
                    <a:cs typeface="David" panose="020E0502060401010101" pitchFamily="34" charset="-79"/>
                  </a:rPr>
                  <a:t> plane scan</a:t>
                </a:r>
                <a:endParaRPr lang="en-US" sz="3600" dirty="0">
                  <a:solidFill>
                    <a:srgbClr val="002060"/>
                  </a:solidFill>
                  <a:latin typeface="David" panose="020E0502060401010101" pitchFamily="34" charset="-79"/>
                  <a:cs typeface="David" panose="020E0502060401010101" pitchFamily="34" charset="-79"/>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958600" y="1305483"/>
                <a:ext cx="3419572" cy="646331"/>
              </a:xfrm>
              <a:prstGeom prst="rect">
                <a:avLst/>
              </a:prstGeom>
              <a:blipFill>
                <a:blip r:embed="rId3"/>
                <a:stretch>
                  <a:fillRect t="-13208" r="-2674" b="-358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010386B8-D022-4DBB-9A29-0FD528CD1C82}" type="slidenum">
              <a:rPr lang="he-IL" smtClean="0"/>
              <a:t>59</a:t>
            </a:fld>
            <a:endParaRPr lang="he-IL"/>
          </a:p>
        </p:txBody>
      </p:sp>
      <p:pic>
        <p:nvPicPr>
          <p:cNvPr id="16" name="Picture 15" descr="C:\Users\crystallography\Desktop\Discussion\Qu\q_110_f.png"/>
          <p:cNvPicPr/>
          <p:nvPr/>
        </p:nvPicPr>
        <p:blipFill>
          <a:blip r:embed="rId4">
            <a:extLst>
              <a:ext uri="{28A0092B-C50C-407E-A947-70E740481C1C}">
                <a14:useLocalDpi xmlns:a14="http://schemas.microsoft.com/office/drawing/2010/main" val="0"/>
              </a:ext>
            </a:extLst>
          </a:blip>
          <a:srcRect/>
          <a:stretch>
            <a:fillRect/>
          </a:stretch>
        </p:blipFill>
        <p:spPr bwMode="auto">
          <a:xfrm>
            <a:off x="4827824" y="693441"/>
            <a:ext cx="6768000" cy="5436000"/>
          </a:xfrm>
          <a:prstGeom prst="rect">
            <a:avLst/>
          </a:prstGeom>
          <a:noFill/>
          <a:ln>
            <a:noFill/>
          </a:ln>
        </p:spPr>
      </p:pic>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l="39015" t="23395" r="39062" b="23930"/>
          <a:stretch/>
        </p:blipFill>
        <p:spPr>
          <a:xfrm>
            <a:off x="1288344" y="2136528"/>
            <a:ext cx="2777667" cy="3600000"/>
          </a:xfrm>
          <a:prstGeom prst="rect">
            <a:avLst/>
          </a:prstGeom>
        </p:spPr>
      </p:pic>
    </p:spTree>
    <p:extLst>
      <p:ext uri="{BB962C8B-B14F-4D97-AF65-F5344CB8AC3E}">
        <p14:creationId xmlns:p14="http://schemas.microsoft.com/office/powerpoint/2010/main" val="1956502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459658" y="2085660"/>
            <a:ext cx="5292875" cy="3168000"/>
          </a:xfrm>
          <a:prstGeom prst="rect">
            <a:avLst/>
          </a:prstGeom>
          <a:ln w="28575">
            <a:solidFill>
              <a:srgbClr val="0079A4"/>
            </a:solidFill>
          </a:ln>
        </p:spPr>
      </p:pic>
      <p:pic>
        <p:nvPicPr>
          <p:cNvPr id="15" name="Picture 14"/>
          <p:cNvPicPr>
            <a:picLocks noChangeAspect="1"/>
          </p:cNvPicPr>
          <p:nvPr/>
        </p:nvPicPr>
        <p:blipFill>
          <a:blip r:embed="rId4"/>
          <a:stretch>
            <a:fillRect/>
          </a:stretch>
        </p:blipFill>
        <p:spPr>
          <a:xfrm>
            <a:off x="7593477" y="2090591"/>
            <a:ext cx="3315344" cy="3163069"/>
          </a:xfrm>
          <a:prstGeom prst="rect">
            <a:avLst/>
          </a:prstGeom>
          <a:ln w="28575">
            <a:solidFill>
              <a:srgbClr val="0079A4"/>
            </a:solidFill>
          </a:ln>
        </p:spPr>
      </p:pic>
      <p:sp>
        <p:nvSpPr>
          <p:cNvPr id="16" name="TextBox 15"/>
          <p:cNvSpPr txBox="1"/>
          <p:nvPr/>
        </p:nvSpPr>
        <p:spPr>
          <a:xfrm>
            <a:off x="1338651" y="5253660"/>
            <a:ext cx="5590311" cy="830997"/>
          </a:xfrm>
          <a:prstGeom prst="rect">
            <a:avLst/>
          </a:prstGeom>
          <a:noFill/>
        </p:spPr>
        <p:txBody>
          <a:bodyPr wrap="square" rtlCol="0">
            <a:spAutoFit/>
          </a:bodyPr>
          <a:lstStyle/>
          <a:p>
            <a:pPr algn="just"/>
            <a:r>
              <a:rPr lang="en-US" sz="2400" dirty="0" smtClean="0">
                <a:latin typeface="Times New Roman" panose="02020603050405020304" pitchFamily="18" charset="0"/>
                <a:cs typeface="Times New Roman" panose="02020603050405020304" pitchFamily="18" charset="0"/>
              </a:rPr>
              <a:t>F – applied force,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W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width, </a:t>
            </a:r>
            <a:r>
              <a:rPr lang="el-GR" sz="2400" dirty="0" smtClean="0">
                <a:latin typeface="Times New Roman" panose="02020603050405020304" pitchFamily="18" charset="0"/>
                <a:cs typeface="Times New Roman" panose="02020603050405020304" pitchFamily="18" charset="0"/>
              </a:rPr>
              <a:t>δ</a:t>
            </a:r>
            <a:r>
              <a:rPr lang="en-US" sz="2400" dirty="0" smtClean="0">
                <a:latin typeface="Times New Roman" panose="02020603050405020304" pitchFamily="18" charset="0"/>
                <a:cs typeface="Times New Roman" panose="02020603050405020304" pitchFamily="18" charset="0"/>
              </a:rPr>
              <a:t> - deflection</a:t>
            </a: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L – crack’s length, </a:t>
            </a:r>
            <a:r>
              <a:rPr lang="en-US" sz="2400" dirty="0">
                <a:latin typeface="Times New Roman" panose="02020603050405020304" pitchFamily="18" charset="0"/>
                <a:cs typeface="Times New Roman" panose="02020603050405020304" pitchFamily="18" charset="0"/>
              </a:rPr>
              <a:t>2t – </a:t>
            </a:r>
            <a:r>
              <a:rPr lang="en-US" sz="2400" dirty="0" smtClean="0">
                <a:latin typeface="Times New Roman" panose="02020603050405020304" pitchFamily="18" charset="0"/>
                <a:cs typeface="Times New Roman" panose="02020603050405020304" pitchFamily="18" charset="0"/>
              </a:rPr>
              <a:t>thickness</a:t>
            </a:r>
            <a:endParaRPr lang="en-US"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7474076" y="5259740"/>
            <a:ext cx="3554147" cy="830997"/>
          </a:xfrm>
          <a:prstGeom prst="rect">
            <a:avLst/>
          </a:prstGeom>
          <a:noFill/>
        </p:spPr>
        <p:txBody>
          <a:bodyPr wrap="square" rtlCol="0">
            <a:spAutoFit/>
          </a:bodyPr>
          <a:lstStyle/>
          <a:p>
            <a:pPr algn="just"/>
            <a:r>
              <a:rPr lang="en-US" sz="2400" dirty="0" smtClean="0">
                <a:latin typeface="Times New Roman" panose="02020603050405020304" pitchFamily="18" charset="0"/>
                <a:cs typeface="Times New Roman" panose="02020603050405020304" pitchFamily="18" charset="0"/>
              </a:rPr>
              <a:t>The crystals are initially cracked along their lengths</a:t>
            </a:r>
          </a:p>
        </p:txBody>
      </p:sp>
      <p:sp>
        <p:nvSpPr>
          <p:cNvPr id="2" name="Slide Number Placeholder 1"/>
          <p:cNvSpPr>
            <a:spLocks noGrp="1"/>
          </p:cNvSpPr>
          <p:nvPr>
            <p:ph type="sldNum" sz="quarter" idx="12"/>
          </p:nvPr>
        </p:nvSpPr>
        <p:spPr/>
        <p:txBody>
          <a:bodyPr/>
          <a:lstStyle/>
          <a:p>
            <a:fld id="{010386B8-D022-4DBB-9A29-0FD528CD1C82}" type="slidenum">
              <a:rPr lang="he-IL" smtClean="0"/>
              <a:t>6</a:t>
            </a:fld>
            <a:endParaRPr lang="he-IL"/>
          </a:p>
        </p:txBody>
      </p:sp>
      <p:sp>
        <p:nvSpPr>
          <p:cNvPr id="5" name="TextBox 4"/>
          <p:cNvSpPr txBox="1"/>
          <p:nvPr/>
        </p:nvSpPr>
        <p:spPr>
          <a:xfrm>
            <a:off x="1087587" y="602495"/>
            <a:ext cx="11450782" cy="646331"/>
          </a:xfrm>
          <a:prstGeom prst="rect">
            <a:avLst/>
          </a:prstGeom>
          <a:noFill/>
        </p:spPr>
        <p:txBody>
          <a:bodyPr wrap="square" rtlCol="0">
            <a:spAutoFit/>
          </a:bodyPr>
          <a:lstStyle/>
          <a:p>
            <a:r>
              <a:rPr lang="en-US" sz="3600" u="sng" dirty="0" smtClean="0">
                <a:solidFill>
                  <a:srgbClr val="002060"/>
                </a:solidFill>
                <a:latin typeface="David" panose="020E0502060401010101" pitchFamily="34" charset="-79"/>
                <a:cs typeface="David" panose="020E0502060401010101" pitchFamily="34" charset="-79"/>
              </a:rPr>
              <a:t>Experimental setup for surface energies measurements</a:t>
            </a:r>
            <a:endParaRPr lang="en-US" sz="3600" u="sng" dirty="0">
              <a:solidFill>
                <a:srgbClr val="002060"/>
              </a:solidFill>
              <a:latin typeface="David" panose="020E0502060401010101" pitchFamily="34" charset="-79"/>
              <a:cs typeface="David" panose="020E0502060401010101" pitchFamily="34" charset="-79"/>
            </a:endParaRPr>
          </a:p>
        </p:txBody>
      </p:sp>
      <p:sp>
        <p:nvSpPr>
          <p:cNvPr id="6" name="TextBox 5"/>
          <p:cNvSpPr txBox="1"/>
          <p:nvPr/>
        </p:nvSpPr>
        <p:spPr>
          <a:xfrm>
            <a:off x="452881" y="6252501"/>
            <a:ext cx="7899810" cy="307777"/>
          </a:xfrm>
          <a:prstGeom prst="rect">
            <a:avLst/>
          </a:prstGeom>
          <a:noFill/>
        </p:spPr>
        <p:txBody>
          <a:bodyPr wrap="square" rtlCol="0">
            <a:spAutoFit/>
          </a:bodyPr>
          <a:lstStyle/>
          <a:p>
            <a:r>
              <a:rPr lang="en-US" sz="1400" dirty="0" smtClean="0">
                <a:latin typeface="David" panose="020E0502060401010101" pitchFamily="34" charset="-79"/>
                <a:cs typeface="David" panose="020E0502060401010101" pitchFamily="34" charset="-79"/>
              </a:rPr>
              <a:t>1. Gilman</a:t>
            </a:r>
            <a:r>
              <a:rPr lang="en-US" sz="1400" dirty="0">
                <a:latin typeface="David" panose="020E0502060401010101" pitchFamily="34" charset="-79"/>
                <a:cs typeface="David" panose="020E0502060401010101" pitchFamily="34" charset="-79"/>
              </a:rPr>
              <a:t>, J. J. Direct measurements of the surface energies of crystals. J. Appl. Phys. 31, 2208–2218 (1960</a:t>
            </a:r>
            <a:r>
              <a:rPr lang="en-US" sz="1400" dirty="0" smtClean="0">
                <a:latin typeface="David" panose="020E0502060401010101" pitchFamily="34" charset="-79"/>
                <a:cs typeface="David" panose="020E0502060401010101" pitchFamily="34" charset="-79"/>
              </a:rPr>
              <a:t>).</a:t>
            </a:r>
            <a:endParaRPr lang="en-US" sz="1400" dirty="0">
              <a:latin typeface="David" panose="020E0502060401010101" pitchFamily="34" charset="-79"/>
              <a:cs typeface="David" panose="020E0502060401010101" pitchFamily="34" charset="-79"/>
            </a:endParaRPr>
          </a:p>
        </p:txBody>
      </p:sp>
      <p:sp>
        <p:nvSpPr>
          <p:cNvPr id="7" name="TextBox 6"/>
          <p:cNvSpPr txBox="1"/>
          <p:nvPr/>
        </p:nvSpPr>
        <p:spPr>
          <a:xfrm>
            <a:off x="1115297" y="1399705"/>
            <a:ext cx="10300181" cy="523220"/>
          </a:xfrm>
          <a:prstGeom prst="rect">
            <a:avLst/>
          </a:prstGeom>
          <a:noFill/>
        </p:spPr>
        <p:txBody>
          <a:bodyPr wrap="square" rtlCol="0">
            <a:spAutoFit/>
          </a:bodyPr>
          <a:lstStyle/>
          <a:p>
            <a:r>
              <a:rPr lang="en-US" sz="2800" dirty="0" smtClean="0">
                <a:latin typeface="David" panose="020E0502060401010101" pitchFamily="34" charset="-79"/>
                <a:cs typeface="David" panose="020E0502060401010101" pitchFamily="34" charset="-79"/>
              </a:rPr>
              <a:t>Double cantilever beam specimen. Wedge is moving at constant speed </a:t>
            </a:r>
            <a:endParaRPr lang="en-US" sz="2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1740294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0386B8-D022-4DBB-9A29-0FD528CD1C82}" type="slidenum">
              <a:rPr lang="he-IL" smtClean="0"/>
              <a:t>60</a:t>
            </a:fld>
            <a:endParaRPr lang="he-IL"/>
          </a:p>
        </p:txBody>
      </p:sp>
      <p:pic>
        <p:nvPicPr>
          <p:cNvPr id="19" name="Picture 18" descr="C:\Users\crystallography\Desktop\Quartz_C.png"/>
          <p:cNvPicPr/>
          <p:nvPr/>
        </p:nvPicPr>
        <p:blipFill>
          <a:blip r:embed="rId2">
            <a:extLst>
              <a:ext uri="{28A0092B-C50C-407E-A947-70E740481C1C}">
                <a14:useLocalDpi xmlns:a14="http://schemas.microsoft.com/office/drawing/2010/main" val="0"/>
              </a:ext>
            </a:extLst>
          </a:blip>
          <a:srcRect/>
          <a:stretch>
            <a:fillRect/>
          </a:stretch>
        </p:blipFill>
        <p:spPr bwMode="auto">
          <a:xfrm>
            <a:off x="947591" y="1128368"/>
            <a:ext cx="6062400" cy="5054400"/>
          </a:xfrm>
          <a:prstGeom prst="rect">
            <a:avLst/>
          </a:prstGeom>
          <a:noFill/>
          <a:ln>
            <a:noFill/>
          </a:ln>
        </p:spPr>
      </p:pic>
      <p:sp>
        <p:nvSpPr>
          <p:cNvPr id="4" name="Rectangle 3"/>
          <p:cNvSpPr/>
          <p:nvPr/>
        </p:nvSpPr>
        <p:spPr>
          <a:xfrm>
            <a:off x="1000343" y="564856"/>
            <a:ext cx="10026162" cy="461665"/>
          </a:xfrm>
          <a:prstGeom prst="rect">
            <a:avLst/>
          </a:prstGeom>
        </p:spPr>
        <p:txBody>
          <a:bodyPr wrap="square">
            <a:spAutoFit/>
          </a:bodyPr>
          <a:lstStyle/>
          <a:p>
            <a:r>
              <a:rPr lang="en-US" sz="2400" b="1" u="sng" dirty="0">
                <a:solidFill>
                  <a:srgbClr val="002060"/>
                </a:solidFill>
                <a:latin typeface="Times New Roman" panose="02020603050405020304" pitchFamily="18" charset="0"/>
                <a:cs typeface="Times New Roman" panose="02020603050405020304" pitchFamily="18" charset="0"/>
              </a:rPr>
              <a:t>Stereographic projection of reciprocal directions of </a:t>
            </a:r>
            <a:r>
              <a:rPr lang="en-US" sz="2400" b="1" u="sng" dirty="0" smtClean="0">
                <a:solidFill>
                  <a:srgbClr val="002060"/>
                </a:solidFill>
                <a:latin typeface="Times New Roman" panose="02020603050405020304" pitchFamily="18" charset="0"/>
                <a:cs typeface="Times New Roman" panose="02020603050405020304" pitchFamily="18" charset="0"/>
              </a:rPr>
              <a:t>quartz </a:t>
            </a:r>
            <a:r>
              <a:rPr lang="en-US" sz="2400" b="1" u="sng" dirty="0">
                <a:solidFill>
                  <a:srgbClr val="002060"/>
                </a:solidFill>
                <a:latin typeface="Times New Roman" panose="02020603050405020304" pitchFamily="18" charset="0"/>
                <a:cs typeface="Times New Roman" panose="02020603050405020304" pitchFamily="18" charset="0"/>
              </a:rPr>
              <a:t>reciprocal lattice</a:t>
            </a:r>
          </a:p>
        </p:txBody>
      </p:sp>
      <mc:AlternateContent xmlns:mc="http://schemas.openxmlformats.org/markup-compatibility/2006" xmlns:a14="http://schemas.microsoft.com/office/drawing/2010/main">
        <mc:Choice Requires="a14">
          <p:sp>
            <p:nvSpPr>
              <p:cNvPr id="27" name="TextBox 26"/>
              <p:cNvSpPr txBox="1"/>
              <p:nvPr/>
            </p:nvSpPr>
            <p:spPr>
              <a:xfrm>
                <a:off x="7197168" y="1339328"/>
                <a:ext cx="4540564" cy="4377802"/>
              </a:xfrm>
              <a:prstGeom prst="rect">
                <a:avLst/>
              </a:prstGeom>
              <a:noFill/>
            </p:spPr>
            <p:txBody>
              <a:bodyPr wrap="square" rtlCol="0">
                <a:spAutoFit/>
              </a:bodyPr>
              <a:lstStyle/>
              <a:p>
                <a:pPr algn="just"/>
                <a:r>
                  <a:rPr lang="en-US" dirty="0" smtClean="0">
                    <a:solidFill>
                      <a:srgbClr val="002060"/>
                    </a:solidFill>
                    <a:latin typeface="Times New Roman" panose="02020603050405020304" pitchFamily="18" charset="0"/>
                    <a:cs typeface="Times New Roman" panose="02020603050405020304" pitchFamily="18" charset="0"/>
                  </a:rPr>
                  <a:t>Planes</a:t>
                </a:r>
                <a14:m>
                  <m:oMath xmlns:m="http://schemas.openxmlformats.org/officeDocument/2006/math">
                    <m:r>
                      <a:rPr lang="en-US">
                        <a:solidFill>
                          <a:srgbClr val="002060"/>
                        </a:solidFill>
                        <a:latin typeface="Cambria Math" panose="02040503050406030204" pitchFamily="18" charset="0"/>
                      </a:rPr>
                      <m:t> </m:t>
                    </m:r>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011</m:t>
                    </m:r>
                    <m:r>
                      <a:rPr lang="en-US" b="0" i="1" smtClean="0">
                        <a:solidFill>
                          <a:srgbClr val="002060"/>
                        </a:solidFill>
                        <a:latin typeface="Cambria Math" panose="02040503050406030204" pitchFamily="18" charset="0"/>
                      </a:rPr>
                      <m:t>),</m:t>
                    </m:r>
                    <m:d>
                      <m:dPr>
                        <m:ctrlPr>
                          <a:rPr lang="en-US" b="0" i="1">
                            <a:solidFill>
                              <a:srgbClr val="002060"/>
                            </a:solidFill>
                            <a:latin typeface="Cambria Math" panose="02040503050406030204" pitchFamily="18" charset="0"/>
                          </a:rPr>
                        </m:ctrlPr>
                      </m:dPr>
                      <m:e>
                        <m:r>
                          <a:rPr lang="en-US" b="0" i="1" smtClean="0">
                            <a:solidFill>
                              <a:srgbClr val="002060"/>
                            </a:solidFill>
                            <a:latin typeface="Cambria Math" panose="02040503050406030204" pitchFamily="18" charset="0"/>
                          </a:rPr>
                          <m:t>101</m:t>
                        </m:r>
                      </m:e>
                    </m:d>
                    <m:r>
                      <a:rPr lang="en-US" b="0" i="1" smtClean="0">
                        <a:solidFill>
                          <a:srgbClr val="002060"/>
                        </a:solidFill>
                        <a:latin typeface="Cambria Math" panose="02040503050406030204" pitchFamily="18" charset="0"/>
                      </a:rPr>
                      <m:t>,</m:t>
                    </m:r>
                    <m:d>
                      <m:dPr>
                        <m:ctrlPr>
                          <a:rPr lang="en-US" b="0" i="1" smtClean="0">
                            <a:solidFill>
                              <a:srgbClr val="002060"/>
                            </a:solidFill>
                            <a:latin typeface="Cambria Math" panose="02040503050406030204" pitchFamily="18" charset="0"/>
                          </a:rPr>
                        </m:ctrlPr>
                      </m:dPr>
                      <m:e>
                        <m:r>
                          <a:rPr lang="en-US" b="0" i="1" smtClean="0">
                            <a:solidFill>
                              <a:srgbClr val="002060"/>
                            </a:solidFill>
                            <a:latin typeface="Cambria Math" panose="02040503050406030204" pitchFamily="18" charset="0"/>
                          </a:rPr>
                          <m:t>112</m:t>
                        </m:r>
                      </m:e>
                    </m:d>
                    <m:r>
                      <a:rPr lang="en-US" b="0" i="1" smtClean="0">
                        <a:solidFill>
                          <a:srgbClr val="002060"/>
                        </a:solidFill>
                        <a:latin typeface="Cambria Math" panose="02040503050406030204" pitchFamily="18" charset="0"/>
                      </a:rPr>
                      <m:t>,</m:t>
                    </m:r>
                    <m:d>
                      <m:dPr>
                        <m:ctrlPr>
                          <a:rPr lang="en-US" b="0" i="1" smtClean="0">
                            <a:solidFill>
                              <a:srgbClr val="002060"/>
                            </a:solidFill>
                            <a:latin typeface="Cambria Math" panose="02040503050406030204" pitchFamily="18" charset="0"/>
                          </a:rPr>
                        </m:ctrlPr>
                      </m:dPr>
                      <m:e>
                        <m:r>
                          <a:rPr lang="en-US" b="0" i="1" smtClean="0">
                            <a:solidFill>
                              <a:srgbClr val="002060"/>
                            </a:solidFill>
                            <a:latin typeface="Cambria Math" panose="02040503050406030204" pitchFamily="18" charset="0"/>
                          </a:rPr>
                          <m:t>010</m:t>
                        </m:r>
                      </m:e>
                    </m:d>
                  </m:oMath>
                </a14:m>
                <a:r>
                  <a:rPr lang="en-US" dirty="0" smtClean="0">
                    <a:solidFill>
                      <a:srgbClr val="002060"/>
                    </a:solidFill>
                    <a:latin typeface="David" panose="020E0502060401010101" pitchFamily="34" charset="-79"/>
                    <a:cs typeface="David" panose="020E0502060401010101" pitchFamily="34" charset="-79"/>
                  </a:rPr>
                  <a:t>and</a:t>
                </a:r>
                <a14:m>
                  <m:oMath xmlns:m="http://schemas.openxmlformats.org/officeDocument/2006/math">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1</m:t>
                        </m:r>
                        <m:r>
                          <a:rPr lang="en-US" b="0" i="1" smtClean="0">
                            <a:solidFill>
                              <a:srgbClr val="002060"/>
                            </a:solidFill>
                            <a:latin typeface="Cambria Math" panose="02040503050406030204" pitchFamily="18" charset="0"/>
                          </a:rPr>
                          <m:t>1</m:t>
                        </m:r>
                        <m:r>
                          <a:rPr lang="en-US" i="1">
                            <a:solidFill>
                              <a:srgbClr val="002060"/>
                            </a:solidFill>
                            <a:latin typeface="Cambria Math" panose="02040503050406030204" pitchFamily="18" charset="0"/>
                          </a:rPr>
                          <m:t>0</m:t>
                        </m:r>
                      </m:e>
                    </m:d>
                  </m:oMath>
                </a14:m>
                <a:r>
                  <a:rPr lang="en-US" dirty="0" smtClean="0">
                    <a:solidFill>
                      <a:srgbClr val="002060"/>
                    </a:solidFill>
                    <a:latin typeface="David" panose="020E0502060401010101" pitchFamily="34" charset="-79"/>
                    <a:cs typeface="David" panose="020E0502060401010101" pitchFamily="34" charset="-79"/>
                  </a:rPr>
                  <a:t>  are marked in the plot</a:t>
                </a:r>
              </a:p>
              <a:p>
                <a:pPr algn="just"/>
                <a:endParaRPr lang="en-US" dirty="0">
                  <a:solidFill>
                    <a:srgbClr val="002060"/>
                  </a:solidFill>
                  <a:latin typeface="David" panose="020E0502060401010101" pitchFamily="34" charset="-79"/>
                  <a:cs typeface="David" panose="020E0502060401010101" pitchFamily="34" charset="-79"/>
                </a:endParaRPr>
              </a:p>
              <a:p>
                <a:pPr algn="just"/>
                <a:r>
                  <a:rPr lang="en-US" dirty="0">
                    <a:solidFill>
                      <a:srgbClr val="002060"/>
                    </a:solidFill>
                    <a:latin typeface="Times New Roman" panose="02020603050405020304" pitchFamily="18" charset="0"/>
                    <a:cs typeface="Times New Roman" panose="02020603050405020304" pitchFamily="18" charset="0"/>
                  </a:rPr>
                  <a:t>Planes</a:t>
                </a:r>
                <a14:m>
                  <m:oMath xmlns:m="http://schemas.openxmlformats.org/officeDocument/2006/math">
                    <m:r>
                      <a:rPr lang="en-US">
                        <a:solidFill>
                          <a:srgbClr val="002060"/>
                        </a:solidFill>
                        <a:latin typeface="Cambria Math" panose="02040503050406030204" pitchFamily="18" charset="0"/>
                      </a:rPr>
                      <m:t> </m:t>
                    </m:r>
                    <m:d>
                      <m:dPr>
                        <m:ctrlPr>
                          <a:rPr lang="en-US" b="0" i="1" smtClean="0">
                            <a:solidFill>
                              <a:srgbClr val="002060"/>
                            </a:solidFill>
                            <a:latin typeface="Cambria Math" panose="02040503050406030204" pitchFamily="18" charset="0"/>
                          </a:rPr>
                        </m:ctrlPr>
                      </m:dPr>
                      <m:e>
                        <m:r>
                          <a:rPr lang="en-US" b="0" i="1" smtClean="0">
                            <a:solidFill>
                              <a:srgbClr val="002060"/>
                            </a:solidFill>
                            <a:latin typeface="Cambria Math" panose="02040503050406030204" pitchFamily="18" charset="0"/>
                          </a:rPr>
                          <m:t>011</m:t>
                        </m:r>
                      </m:e>
                    </m:d>
                    <m:r>
                      <a:rPr lang="en-US" i="1">
                        <a:solidFill>
                          <a:srgbClr val="002060"/>
                        </a:solidFill>
                        <a:latin typeface="Cambria Math" panose="02040503050406030204" pitchFamily="18" charset="0"/>
                      </a:rPr>
                      <m:t>,</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01</m:t>
                        </m:r>
                        <m:r>
                          <a:rPr lang="en-US" b="0" i="1" smtClean="0">
                            <a:solidFill>
                              <a:srgbClr val="002060"/>
                            </a:solidFill>
                            <a:latin typeface="Cambria Math" panose="02040503050406030204" pitchFamily="18" charset="0"/>
                          </a:rPr>
                          <m:t>0</m:t>
                        </m:r>
                      </m:e>
                    </m:d>
                    <m:r>
                      <a:rPr lang="en-US" i="1">
                        <a:solidFill>
                          <a:srgbClr val="002060"/>
                        </a:solidFill>
                        <a:latin typeface="Cambria Math" panose="02040503050406030204" pitchFamily="18" charset="0"/>
                      </a:rPr>
                      <m:t>,</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110</m:t>
                        </m:r>
                      </m:e>
                    </m:d>
                    <m:r>
                      <a:rPr lang="en-US" b="0" i="1" smtClean="0">
                        <a:solidFill>
                          <a:srgbClr val="002060"/>
                        </a:solidFill>
                        <a:latin typeface="Cambria Math" panose="02040503050406030204" pitchFamily="18" charset="0"/>
                      </a:rPr>
                      <m:t>,</m:t>
                    </m:r>
                    <m:r>
                      <a:rPr lang="en-US">
                        <a:solidFill>
                          <a:srgbClr val="002060"/>
                        </a:solidFill>
                        <a:latin typeface="Cambria Math" panose="02040503050406030204" pitchFamily="18" charset="0"/>
                      </a:rPr>
                      <m:t>(</m:t>
                    </m:r>
                    <m:r>
                      <a:rPr lang="en-US">
                        <a:solidFill>
                          <a:srgbClr val="002060"/>
                        </a:solidFill>
                        <a:latin typeface="Cambria Math" panose="02040503050406030204" pitchFamily="18" charset="0"/>
                      </a:rPr>
                      <m:t>111</m:t>
                    </m:r>
                    <m:r>
                      <a:rPr lang="en-US" b="0" i="0" smtClean="0">
                        <a:solidFill>
                          <a:srgbClr val="002060"/>
                        </a:solidFill>
                        <a:latin typeface="Cambria Math" panose="02040503050406030204" pitchFamily="18" charset="0"/>
                      </a:rPr>
                      <m:t>)</m:t>
                    </m:r>
                  </m:oMath>
                </a14:m>
                <a:r>
                  <a:rPr lang="en-US" dirty="0">
                    <a:solidFill>
                      <a:srgbClr val="002060"/>
                    </a:solidFill>
                    <a:latin typeface="David" panose="020E0502060401010101" pitchFamily="34" charset="-79"/>
                    <a:cs typeface="David" panose="020E0502060401010101" pitchFamily="34" charset="-79"/>
                  </a:rPr>
                  <a:t>and</a:t>
                </a:r>
                <a14:m>
                  <m:oMath xmlns:m="http://schemas.openxmlformats.org/officeDocument/2006/math">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001</m:t>
                    </m:r>
                    <m:r>
                      <a:rPr lang="en-US" i="1">
                        <a:solidFill>
                          <a:srgbClr val="002060"/>
                        </a:solidFill>
                        <a:latin typeface="Cambria Math" panose="02040503050406030204" pitchFamily="18" charset="0"/>
                      </a:rPr>
                      <m:t>)</m:t>
                    </m:r>
                  </m:oMath>
                </a14:m>
                <a:r>
                  <a:rPr lang="en-US" dirty="0" smtClean="0">
                    <a:solidFill>
                      <a:srgbClr val="002060"/>
                    </a:solidFill>
                    <a:latin typeface="David" panose="020E0502060401010101" pitchFamily="34" charset="-79"/>
                    <a:cs typeface="David" panose="020E0502060401010101" pitchFamily="34" charset="-79"/>
                  </a:rPr>
                  <a:t> are known in literature</a:t>
                </a:r>
              </a:p>
              <a:p>
                <a:pPr algn="just"/>
                <a:endParaRPr lang="en-US" dirty="0">
                  <a:solidFill>
                    <a:srgbClr val="002060"/>
                  </a:solidFill>
                  <a:latin typeface="David" panose="020E0502060401010101" pitchFamily="34" charset="-79"/>
                  <a:cs typeface="David" panose="020E0502060401010101" pitchFamily="34" charset="-79"/>
                </a:endParaRPr>
              </a:p>
              <a:p>
                <a:pPr algn="just"/>
                <a:r>
                  <a:rPr lang="en-US" dirty="0" smtClean="0">
                    <a:solidFill>
                      <a:srgbClr val="002060"/>
                    </a:solidFill>
                    <a:latin typeface="Times New Roman" panose="02020603050405020304" pitchFamily="18" charset="0"/>
                    <a:cs typeface="Times New Roman" panose="02020603050405020304" pitchFamily="18" charset="0"/>
                  </a:rPr>
                  <a:t>Planes</a:t>
                </a:r>
                <a14:m>
                  <m:oMath xmlns:m="http://schemas.openxmlformats.org/officeDocument/2006/math">
                    <m:r>
                      <a:rPr lang="en-US" smtClean="0">
                        <a:solidFill>
                          <a:srgbClr val="002060"/>
                        </a:solidFill>
                        <a:latin typeface="Cambria Math" panose="02040503050406030204" pitchFamily="18" charset="0"/>
                      </a:rPr>
                      <m:t> </m:t>
                    </m:r>
                    <m:d>
                      <m:dPr>
                        <m:ctrlPr>
                          <a:rPr lang="en-US" b="0" i="1" smtClean="0">
                            <a:solidFill>
                              <a:srgbClr val="002060"/>
                            </a:solidFill>
                            <a:latin typeface="Cambria Math" panose="02040503050406030204" pitchFamily="18" charset="0"/>
                          </a:rPr>
                        </m:ctrlPr>
                      </m:dPr>
                      <m:e>
                        <m:r>
                          <a:rPr lang="en-US" b="0" i="0" smtClean="0">
                            <a:solidFill>
                              <a:srgbClr val="002060"/>
                            </a:solidFill>
                            <a:latin typeface="Cambria Math" panose="02040503050406030204" pitchFamily="18" charset="0"/>
                          </a:rPr>
                          <m:t>111</m:t>
                        </m:r>
                      </m:e>
                    </m:d>
                    <m:r>
                      <a:rPr lang="en-US" b="0" i="0" smtClean="0">
                        <a:solidFill>
                          <a:srgbClr val="002060"/>
                        </a:solidFill>
                        <a:latin typeface="Cambria Math" panose="02040503050406030204" pitchFamily="18" charset="0"/>
                      </a:rPr>
                      <m:t> &amp; </m:t>
                    </m:r>
                    <m:r>
                      <a:rPr lang="en-US" i="1">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001</m:t>
                    </m:r>
                    <m:r>
                      <a:rPr lang="en-US" i="1">
                        <a:solidFill>
                          <a:srgbClr val="002060"/>
                        </a:solidFill>
                        <a:latin typeface="Cambria Math" panose="02040503050406030204" pitchFamily="18" charset="0"/>
                      </a:rPr>
                      <m:t>)</m:t>
                    </m:r>
                  </m:oMath>
                </a14:m>
                <a:r>
                  <a:rPr lang="en-US" dirty="0" smtClean="0">
                    <a:solidFill>
                      <a:srgbClr val="002060"/>
                    </a:solidFill>
                    <a:latin typeface="David" panose="020E0502060401010101" pitchFamily="34" charset="-79"/>
                    <a:cs typeface="David" panose="020E0502060401010101" pitchFamily="34" charset="-79"/>
                  </a:rPr>
                  <a:t> are not marked    </a:t>
                </a:r>
                <a:endParaRPr lang="en-US" dirty="0">
                  <a:solidFill>
                    <a:srgbClr val="002060"/>
                  </a:solidFill>
                  <a:latin typeface="David" panose="020E0502060401010101" pitchFamily="34" charset="-79"/>
                  <a:cs typeface="David" panose="020E0502060401010101" pitchFamily="34" charset="-79"/>
                </a:endParaRPr>
              </a:p>
              <a:p>
                <a:pPr algn="just">
                  <a:spcAft>
                    <a:spcPts val="600"/>
                  </a:spcAft>
                </a:pPr>
                <a:endParaRPr lang="en-US" b="1" i="1" dirty="0" smtClean="0">
                  <a:solidFill>
                    <a:schemeClr val="bg2">
                      <a:lumMod val="75000"/>
                    </a:schemeClr>
                  </a:solidFill>
                  <a:latin typeface="Cambria Math" panose="02040503050406030204" pitchFamily="18" charset="0"/>
                  <a:cs typeface="David" panose="020E0502060401010101" pitchFamily="34" charset="-79"/>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rgbClr val="0F60D7"/>
                          </a:solidFill>
                          <a:latin typeface="Cambria Math" panose="02040503050406030204" pitchFamily="18" charset="0"/>
                          <a:cs typeface="David" panose="020E0502060401010101" pitchFamily="34" charset="-79"/>
                        </a:rPr>
                        <m:t>𝑴𝒂𝒙</m:t>
                      </m:r>
                      <m:r>
                        <a:rPr lang="en-US" b="1" i="1" smtClean="0">
                          <a:solidFill>
                            <a:srgbClr val="0F60D7"/>
                          </a:solidFill>
                          <a:latin typeface="Cambria Math" panose="02040503050406030204" pitchFamily="18" charset="0"/>
                          <a:cs typeface="David" panose="020E0502060401010101" pitchFamily="34" charset="-79"/>
                        </a:rPr>
                        <m:t> </m:t>
                      </m:r>
                      <m:r>
                        <a:rPr lang="en-US" b="1" i="1" smtClean="0">
                          <a:solidFill>
                            <a:srgbClr val="0F60D7"/>
                          </a:solidFill>
                          <a:latin typeface="Cambria Math" panose="02040503050406030204" pitchFamily="18" charset="0"/>
                          <a:cs typeface="David" panose="020E0502060401010101" pitchFamily="34" charset="-79"/>
                        </a:rPr>
                        <m:t>𝑪𝑨</m:t>
                      </m:r>
                      <m:d>
                        <m:dPr>
                          <m:ctrlPr>
                            <a:rPr lang="en-US" b="1" i="1">
                              <a:solidFill>
                                <a:srgbClr val="0F60D7"/>
                              </a:solidFill>
                              <a:latin typeface="Cambria Math" panose="02040503050406030204" pitchFamily="18" charset="0"/>
                              <a:cs typeface="David" panose="020E0502060401010101" pitchFamily="34" charset="-79"/>
                            </a:rPr>
                          </m:ctrlPr>
                        </m:dPr>
                        <m:e>
                          <m:r>
                            <a:rPr lang="en-US" b="1" i="1" smtClean="0">
                              <a:solidFill>
                                <a:srgbClr val="0F60D7"/>
                              </a:solidFill>
                              <a:latin typeface="Cambria Math" panose="02040503050406030204" pitchFamily="18" charset="0"/>
                              <a:cs typeface="David" panose="020E0502060401010101" pitchFamily="34" charset="-79"/>
                            </a:rPr>
                            <m:t>𝟎𝟏𝟏</m:t>
                          </m:r>
                        </m:e>
                      </m:d>
                      <m:r>
                        <a:rPr lang="en-US" b="1" i="1">
                          <a:solidFill>
                            <a:srgbClr val="0F60D7"/>
                          </a:solidFill>
                          <a:latin typeface="Cambria Math" panose="02040503050406030204" pitchFamily="18" charset="0"/>
                          <a:cs typeface="David" panose="020E0502060401010101" pitchFamily="34" charset="-79"/>
                        </a:rPr>
                        <m:t>=</m:t>
                      </m:r>
                      <m:sSub>
                        <m:sSubPr>
                          <m:ctrlPr>
                            <a:rPr lang="en-US" b="1" i="1">
                              <a:solidFill>
                                <a:srgbClr val="0F60D7"/>
                              </a:solidFill>
                              <a:latin typeface="Cambria Math" panose="02040503050406030204" pitchFamily="18" charset="0"/>
                              <a:cs typeface="David" panose="020E0502060401010101" pitchFamily="34" charset="-79"/>
                            </a:rPr>
                          </m:ctrlPr>
                        </m:sSubPr>
                        <m:e>
                          <m:r>
                            <a:rPr lang="en-US" b="1" i="1" smtClean="0">
                              <a:solidFill>
                                <a:srgbClr val="0F60D7"/>
                              </a:solidFill>
                              <a:latin typeface="Cambria Math" panose="02040503050406030204" pitchFamily="18" charset="0"/>
                              <a:cs typeface="David" panose="020E0502060401010101" pitchFamily="34" charset="-79"/>
                            </a:rPr>
                            <m:t>𝟑</m:t>
                          </m:r>
                          <m:r>
                            <a:rPr lang="en-US" b="1" i="1" smtClean="0">
                              <a:solidFill>
                                <a:srgbClr val="0F60D7"/>
                              </a:solidFill>
                              <a:latin typeface="Cambria Math" panose="02040503050406030204" pitchFamily="18" charset="0"/>
                              <a:cs typeface="David" panose="020E0502060401010101" pitchFamily="34" charset="-79"/>
                            </a:rPr>
                            <m:t>.</m:t>
                          </m:r>
                          <m:r>
                            <a:rPr lang="en-US" b="1" i="1" smtClean="0">
                              <a:solidFill>
                                <a:srgbClr val="0F60D7"/>
                              </a:solidFill>
                              <a:latin typeface="Cambria Math" panose="02040503050406030204" pitchFamily="18" charset="0"/>
                              <a:cs typeface="David" panose="020E0502060401010101" pitchFamily="34" charset="-79"/>
                            </a:rPr>
                            <m:t>𝟎𝟔</m:t>
                          </m:r>
                        </m:e>
                        <m:sub>
                          <m:r>
                            <a:rPr lang="en-US">
                              <a:solidFill>
                                <a:srgbClr val="0F60D7"/>
                              </a:solidFill>
                              <a:latin typeface="Cambria Math" panose="02040503050406030204" pitchFamily="18" charset="0"/>
                            </a:rPr>
                            <m:t>[</m:t>
                          </m:r>
                          <m:sSup>
                            <m:sSupPr>
                              <m:ctrlPr>
                                <a:rPr lang="en-US" i="1">
                                  <a:solidFill>
                                    <a:srgbClr val="0F60D7"/>
                                  </a:solidFill>
                                  <a:latin typeface="Cambria Math" panose="02040503050406030204" pitchFamily="18" charset="0"/>
                                </a:rPr>
                              </m:ctrlPr>
                            </m:sSupPr>
                            <m:e>
                              <m:r>
                                <a:rPr lang="en-US" i="1">
                                  <a:solidFill>
                                    <a:srgbClr val="0F60D7"/>
                                  </a:solidFill>
                                  <a:latin typeface="Cambria Math" panose="02040503050406030204" pitchFamily="18" charset="0"/>
                                </a:rPr>
                                <m:t>Å</m:t>
                              </m:r>
                            </m:e>
                            <m:sup>
                              <m:r>
                                <a:rPr lang="en-US" i="1">
                                  <a:solidFill>
                                    <a:srgbClr val="0F60D7"/>
                                  </a:solidFill>
                                  <a:latin typeface="Cambria Math" panose="02040503050406030204" pitchFamily="18" charset="0"/>
                                </a:rPr>
                                <m:t>3</m:t>
                              </m:r>
                            </m:sup>
                          </m:sSup>
                          <m:r>
                            <a:rPr lang="en-US" i="1">
                              <a:solidFill>
                                <a:srgbClr val="0F60D7"/>
                              </a:solidFill>
                              <a:latin typeface="Cambria Math" panose="02040503050406030204" pitchFamily="18" charset="0"/>
                            </a:rPr>
                            <m:t>/</m:t>
                          </m:r>
                          <m:r>
                            <a:rPr lang="en-US" i="1">
                              <a:solidFill>
                                <a:srgbClr val="0F60D7"/>
                              </a:solidFill>
                              <a:latin typeface="Cambria Math" panose="02040503050406030204" pitchFamily="18" charset="0"/>
                            </a:rPr>
                            <m:t>𝑒</m:t>
                          </m:r>
                          <m:r>
                            <a:rPr lang="en-US">
                              <a:solidFill>
                                <a:srgbClr val="0F60D7"/>
                              </a:solidFill>
                              <a:latin typeface="Cambria Math" panose="02040503050406030204" pitchFamily="18" charset="0"/>
                            </a:rPr>
                            <m:t>]</m:t>
                          </m:r>
                        </m:sub>
                      </m:sSub>
                    </m:oMath>
                  </m:oMathPara>
                </a14:m>
                <a:endParaRPr lang="en-US" dirty="0">
                  <a:solidFill>
                    <a:srgbClr val="0F60D7"/>
                  </a:solidFill>
                  <a:latin typeface="Times New Roman" panose="02020603050405020304" pitchFamily="18" charset="0"/>
                  <a:cs typeface="Times New Roman" panose="02020603050405020304" pitchFamily="18" charset="0"/>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rgbClr val="3888D8"/>
                          </a:solidFill>
                          <a:latin typeface="Cambria Math" panose="02040503050406030204" pitchFamily="18" charset="0"/>
                          <a:cs typeface="David" panose="020E0502060401010101" pitchFamily="34" charset="-79"/>
                        </a:rPr>
                        <m:t>𝑴𝒂𝒙</m:t>
                      </m:r>
                      <m:r>
                        <a:rPr lang="en-US" b="1" i="1" smtClean="0">
                          <a:solidFill>
                            <a:srgbClr val="3888D8"/>
                          </a:solidFill>
                          <a:latin typeface="Cambria Math" panose="02040503050406030204" pitchFamily="18" charset="0"/>
                          <a:cs typeface="David" panose="020E0502060401010101" pitchFamily="34" charset="-79"/>
                        </a:rPr>
                        <m:t> </m:t>
                      </m:r>
                      <m:r>
                        <a:rPr lang="en-US" b="1" i="1" smtClean="0">
                          <a:solidFill>
                            <a:srgbClr val="3888D8"/>
                          </a:solidFill>
                          <a:latin typeface="Cambria Math" panose="02040503050406030204" pitchFamily="18" charset="0"/>
                          <a:cs typeface="David" panose="020E0502060401010101" pitchFamily="34" charset="-79"/>
                        </a:rPr>
                        <m:t>𝑪𝑨</m:t>
                      </m:r>
                      <m:d>
                        <m:dPr>
                          <m:ctrlPr>
                            <a:rPr lang="en-US" b="1" i="1">
                              <a:solidFill>
                                <a:srgbClr val="3888D8"/>
                              </a:solidFill>
                              <a:latin typeface="Cambria Math" panose="02040503050406030204" pitchFamily="18" charset="0"/>
                              <a:cs typeface="David" panose="020E0502060401010101" pitchFamily="34" charset="-79"/>
                            </a:rPr>
                          </m:ctrlPr>
                        </m:dPr>
                        <m:e>
                          <m:r>
                            <a:rPr lang="en-US" b="1" i="1" smtClean="0">
                              <a:solidFill>
                                <a:srgbClr val="3888D8"/>
                              </a:solidFill>
                              <a:latin typeface="Cambria Math" panose="02040503050406030204" pitchFamily="18" charset="0"/>
                              <a:cs typeface="David" panose="020E0502060401010101" pitchFamily="34" charset="-79"/>
                            </a:rPr>
                            <m:t>𝟏𝟎𝟏</m:t>
                          </m:r>
                        </m:e>
                      </m:d>
                      <m:r>
                        <a:rPr lang="en-US" b="1" i="1">
                          <a:solidFill>
                            <a:srgbClr val="3888D8"/>
                          </a:solidFill>
                          <a:latin typeface="Cambria Math" panose="02040503050406030204" pitchFamily="18" charset="0"/>
                          <a:cs typeface="David" panose="020E0502060401010101" pitchFamily="34" charset="-79"/>
                        </a:rPr>
                        <m:t>=</m:t>
                      </m:r>
                      <m:sSub>
                        <m:sSubPr>
                          <m:ctrlPr>
                            <a:rPr lang="en-US" b="1" i="1">
                              <a:solidFill>
                                <a:srgbClr val="3888D8"/>
                              </a:solidFill>
                              <a:latin typeface="Cambria Math" panose="02040503050406030204" pitchFamily="18" charset="0"/>
                              <a:cs typeface="David" panose="020E0502060401010101" pitchFamily="34" charset="-79"/>
                            </a:rPr>
                          </m:ctrlPr>
                        </m:sSubPr>
                        <m:e>
                          <m:r>
                            <a:rPr lang="en-US" b="1" i="1" smtClean="0">
                              <a:solidFill>
                                <a:srgbClr val="3888D8"/>
                              </a:solidFill>
                              <a:latin typeface="Cambria Math" panose="02040503050406030204" pitchFamily="18" charset="0"/>
                              <a:cs typeface="David" panose="020E0502060401010101" pitchFamily="34" charset="-79"/>
                            </a:rPr>
                            <m:t>𝟐</m:t>
                          </m:r>
                          <m:r>
                            <a:rPr lang="en-US" b="1" i="1" smtClean="0">
                              <a:solidFill>
                                <a:srgbClr val="3888D8"/>
                              </a:solidFill>
                              <a:latin typeface="Cambria Math" panose="02040503050406030204" pitchFamily="18" charset="0"/>
                              <a:cs typeface="David" panose="020E0502060401010101" pitchFamily="34" charset="-79"/>
                            </a:rPr>
                            <m:t>.</m:t>
                          </m:r>
                          <m:r>
                            <a:rPr lang="en-US" b="1" i="1" smtClean="0">
                              <a:solidFill>
                                <a:srgbClr val="3888D8"/>
                              </a:solidFill>
                              <a:latin typeface="Cambria Math" panose="02040503050406030204" pitchFamily="18" charset="0"/>
                              <a:cs typeface="David" panose="020E0502060401010101" pitchFamily="34" charset="-79"/>
                            </a:rPr>
                            <m:t>𝟗𝟓</m:t>
                          </m:r>
                        </m:e>
                        <m:sub>
                          <m:r>
                            <a:rPr lang="en-US">
                              <a:solidFill>
                                <a:srgbClr val="3888D8"/>
                              </a:solidFill>
                              <a:latin typeface="Cambria Math" panose="02040503050406030204" pitchFamily="18" charset="0"/>
                            </a:rPr>
                            <m:t>[</m:t>
                          </m:r>
                          <m:sSup>
                            <m:sSupPr>
                              <m:ctrlPr>
                                <a:rPr lang="en-US" i="1">
                                  <a:solidFill>
                                    <a:srgbClr val="3888D8"/>
                                  </a:solidFill>
                                  <a:latin typeface="Cambria Math" panose="02040503050406030204" pitchFamily="18" charset="0"/>
                                </a:rPr>
                              </m:ctrlPr>
                            </m:sSupPr>
                            <m:e>
                              <m:r>
                                <a:rPr lang="en-US" i="1">
                                  <a:solidFill>
                                    <a:srgbClr val="3888D8"/>
                                  </a:solidFill>
                                  <a:latin typeface="Cambria Math" panose="02040503050406030204" pitchFamily="18" charset="0"/>
                                </a:rPr>
                                <m:t>Å</m:t>
                              </m:r>
                            </m:e>
                            <m:sup>
                              <m:r>
                                <a:rPr lang="en-US" i="1">
                                  <a:solidFill>
                                    <a:srgbClr val="3888D8"/>
                                  </a:solidFill>
                                  <a:latin typeface="Cambria Math" panose="02040503050406030204" pitchFamily="18" charset="0"/>
                                </a:rPr>
                                <m:t>3</m:t>
                              </m:r>
                            </m:sup>
                          </m:sSup>
                          <m:r>
                            <a:rPr lang="en-US" i="1">
                              <a:solidFill>
                                <a:srgbClr val="3888D8"/>
                              </a:solidFill>
                              <a:latin typeface="Cambria Math" panose="02040503050406030204" pitchFamily="18" charset="0"/>
                            </a:rPr>
                            <m:t>/</m:t>
                          </m:r>
                          <m:r>
                            <a:rPr lang="en-US" i="1">
                              <a:solidFill>
                                <a:srgbClr val="3888D8"/>
                              </a:solidFill>
                              <a:latin typeface="Cambria Math" panose="02040503050406030204" pitchFamily="18" charset="0"/>
                            </a:rPr>
                            <m:t>𝑒</m:t>
                          </m:r>
                          <m:r>
                            <a:rPr lang="en-US">
                              <a:solidFill>
                                <a:srgbClr val="3888D8"/>
                              </a:solidFill>
                              <a:latin typeface="Cambria Math" panose="02040503050406030204" pitchFamily="18" charset="0"/>
                            </a:rPr>
                            <m:t>]</m:t>
                          </m:r>
                        </m:sub>
                      </m:sSub>
                    </m:oMath>
                  </m:oMathPara>
                </a14:m>
                <a:endParaRPr lang="en-US" dirty="0" smtClean="0">
                  <a:solidFill>
                    <a:srgbClr val="3888D8"/>
                  </a:solidFill>
                  <a:latin typeface="Times New Roman" panose="02020603050405020304" pitchFamily="18" charset="0"/>
                  <a:cs typeface="Times New Roman" panose="02020603050405020304" pitchFamily="18" charset="0"/>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chemeClr val="accent3">
                              <a:lumMod val="75000"/>
                            </a:schemeClr>
                          </a:solidFill>
                          <a:latin typeface="Cambria Math" panose="02040503050406030204" pitchFamily="18" charset="0"/>
                          <a:cs typeface="David" panose="020E0502060401010101" pitchFamily="34" charset="-79"/>
                        </a:rPr>
                        <m:t>𝑴𝒂𝒙</m:t>
                      </m:r>
                      <m:r>
                        <a:rPr lang="en-US" b="1" i="1" smtClean="0">
                          <a:solidFill>
                            <a:schemeClr val="accent3">
                              <a:lumMod val="75000"/>
                            </a:schemeClr>
                          </a:solidFill>
                          <a:latin typeface="Cambria Math" panose="02040503050406030204" pitchFamily="18" charset="0"/>
                          <a:cs typeface="David" panose="020E0502060401010101" pitchFamily="34" charset="-79"/>
                        </a:rPr>
                        <m:t> </m:t>
                      </m:r>
                      <m:r>
                        <a:rPr lang="en-US" b="1" i="1" smtClean="0">
                          <a:solidFill>
                            <a:schemeClr val="accent3">
                              <a:lumMod val="75000"/>
                            </a:schemeClr>
                          </a:solidFill>
                          <a:latin typeface="Cambria Math" panose="02040503050406030204" pitchFamily="18" charset="0"/>
                          <a:cs typeface="David" panose="020E0502060401010101" pitchFamily="34" charset="-79"/>
                        </a:rPr>
                        <m:t>𝑪𝑨</m:t>
                      </m:r>
                      <m:d>
                        <m:dPr>
                          <m:ctrlPr>
                            <a:rPr lang="en-US" b="1" i="1">
                              <a:solidFill>
                                <a:schemeClr val="accent3">
                                  <a:lumMod val="75000"/>
                                </a:schemeClr>
                              </a:solidFill>
                              <a:latin typeface="Cambria Math" panose="02040503050406030204" pitchFamily="18" charset="0"/>
                              <a:cs typeface="David" panose="020E0502060401010101" pitchFamily="34" charset="-79"/>
                            </a:rPr>
                          </m:ctrlPr>
                        </m:dPr>
                        <m:e>
                          <m:r>
                            <a:rPr lang="en-US" b="1" i="1">
                              <a:solidFill>
                                <a:schemeClr val="accent3">
                                  <a:lumMod val="75000"/>
                                </a:schemeClr>
                              </a:solidFill>
                              <a:latin typeface="Cambria Math" panose="02040503050406030204" pitchFamily="18" charset="0"/>
                              <a:cs typeface="David" panose="020E0502060401010101" pitchFamily="34" charset="-79"/>
                            </a:rPr>
                            <m:t>𝟏</m:t>
                          </m:r>
                          <m:r>
                            <a:rPr lang="en-US" b="1" i="1" smtClean="0">
                              <a:solidFill>
                                <a:schemeClr val="accent3">
                                  <a:lumMod val="75000"/>
                                </a:schemeClr>
                              </a:solidFill>
                              <a:latin typeface="Cambria Math" panose="02040503050406030204" pitchFamily="18" charset="0"/>
                              <a:cs typeface="David" panose="020E0502060401010101" pitchFamily="34" charset="-79"/>
                            </a:rPr>
                            <m:t>𝟏𝟐</m:t>
                          </m:r>
                        </m:e>
                      </m:d>
                      <m:r>
                        <a:rPr lang="en-US" b="1" i="1">
                          <a:solidFill>
                            <a:schemeClr val="accent3">
                              <a:lumMod val="75000"/>
                            </a:schemeClr>
                          </a:solidFill>
                          <a:latin typeface="Cambria Math" panose="02040503050406030204" pitchFamily="18" charset="0"/>
                          <a:cs typeface="David" panose="020E0502060401010101" pitchFamily="34" charset="-79"/>
                        </a:rPr>
                        <m:t>=</m:t>
                      </m:r>
                      <m:sSub>
                        <m:sSubPr>
                          <m:ctrlPr>
                            <a:rPr lang="en-US" b="1" i="1">
                              <a:solidFill>
                                <a:schemeClr val="accent3">
                                  <a:lumMod val="75000"/>
                                </a:schemeClr>
                              </a:solidFill>
                              <a:latin typeface="Cambria Math" panose="02040503050406030204" pitchFamily="18" charset="0"/>
                              <a:cs typeface="David" panose="020E0502060401010101" pitchFamily="34" charset="-79"/>
                            </a:rPr>
                          </m:ctrlPr>
                        </m:sSubPr>
                        <m:e>
                          <m:r>
                            <a:rPr lang="en-US" b="1" i="1" smtClean="0">
                              <a:solidFill>
                                <a:schemeClr val="accent3">
                                  <a:lumMod val="75000"/>
                                </a:schemeClr>
                              </a:solidFill>
                              <a:latin typeface="Cambria Math" panose="02040503050406030204" pitchFamily="18" charset="0"/>
                              <a:cs typeface="David" panose="020E0502060401010101" pitchFamily="34" charset="-79"/>
                            </a:rPr>
                            <m:t>𝟏</m:t>
                          </m:r>
                          <m:r>
                            <a:rPr lang="en-US" b="1" i="1" smtClean="0">
                              <a:solidFill>
                                <a:schemeClr val="accent3">
                                  <a:lumMod val="75000"/>
                                </a:schemeClr>
                              </a:solidFill>
                              <a:latin typeface="Cambria Math" panose="02040503050406030204" pitchFamily="18" charset="0"/>
                              <a:cs typeface="David" panose="020E0502060401010101" pitchFamily="34" charset="-79"/>
                            </a:rPr>
                            <m:t>.</m:t>
                          </m:r>
                          <m:r>
                            <a:rPr lang="en-US" b="1" i="1" smtClean="0">
                              <a:solidFill>
                                <a:schemeClr val="accent3">
                                  <a:lumMod val="75000"/>
                                </a:schemeClr>
                              </a:solidFill>
                              <a:latin typeface="Cambria Math" panose="02040503050406030204" pitchFamily="18" charset="0"/>
                              <a:cs typeface="David" panose="020E0502060401010101" pitchFamily="34" charset="-79"/>
                            </a:rPr>
                            <m:t>𝟖𝟕</m:t>
                          </m:r>
                        </m:e>
                        <m:sub>
                          <m:r>
                            <a:rPr lang="en-US">
                              <a:solidFill>
                                <a:schemeClr val="accent3">
                                  <a:lumMod val="75000"/>
                                </a:schemeClr>
                              </a:solidFill>
                              <a:latin typeface="Cambria Math" panose="02040503050406030204" pitchFamily="18" charset="0"/>
                            </a:rPr>
                            <m:t>[</m:t>
                          </m:r>
                          <m:sSup>
                            <m:sSupPr>
                              <m:ctrlPr>
                                <a:rPr lang="en-US" i="1">
                                  <a:solidFill>
                                    <a:schemeClr val="accent3">
                                      <a:lumMod val="75000"/>
                                    </a:schemeClr>
                                  </a:solidFill>
                                  <a:latin typeface="Cambria Math" panose="02040503050406030204" pitchFamily="18" charset="0"/>
                                </a:rPr>
                              </m:ctrlPr>
                            </m:sSupPr>
                            <m:e>
                              <m:r>
                                <a:rPr lang="en-US" i="1">
                                  <a:solidFill>
                                    <a:schemeClr val="accent3">
                                      <a:lumMod val="75000"/>
                                    </a:schemeClr>
                                  </a:solidFill>
                                  <a:latin typeface="Cambria Math" panose="02040503050406030204" pitchFamily="18" charset="0"/>
                                </a:rPr>
                                <m:t>Å</m:t>
                              </m:r>
                            </m:e>
                            <m:sup>
                              <m:r>
                                <a:rPr lang="en-US" i="1">
                                  <a:solidFill>
                                    <a:schemeClr val="accent3">
                                      <a:lumMod val="75000"/>
                                    </a:schemeClr>
                                  </a:solidFill>
                                  <a:latin typeface="Cambria Math" panose="02040503050406030204" pitchFamily="18" charset="0"/>
                                </a:rPr>
                                <m:t>3</m:t>
                              </m:r>
                            </m:sup>
                          </m:sSup>
                          <m:r>
                            <a:rPr lang="en-US" i="1">
                              <a:solidFill>
                                <a:schemeClr val="accent3">
                                  <a:lumMod val="75000"/>
                                </a:schemeClr>
                              </a:solidFill>
                              <a:latin typeface="Cambria Math" panose="02040503050406030204" pitchFamily="18" charset="0"/>
                            </a:rPr>
                            <m:t>/</m:t>
                          </m:r>
                          <m:r>
                            <a:rPr lang="en-US" i="1">
                              <a:solidFill>
                                <a:schemeClr val="accent3">
                                  <a:lumMod val="75000"/>
                                </a:schemeClr>
                              </a:solidFill>
                              <a:latin typeface="Cambria Math" panose="02040503050406030204" pitchFamily="18" charset="0"/>
                            </a:rPr>
                            <m:t>𝑒</m:t>
                          </m:r>
                          <m:r>
                            <a:rPr lang="en-US">
                              <a:solidFill>
                                <a:schemeClr val="accent3">
                                  <a:lumMod val="75000"/>
                                </a:schemeClr>
                              </a:solidFill>
                              <a:latin typeface="Cambria Math" panose="02040503050406030204" pitchFamily="18" charset="0"/>
                            </a:rPr>
                            <m:t>]</m:t>
                          </m:r>
                        </m:sub>
                      </m:sSub>
                    </m:oMath>
                  </m:oMathPara>
                </a14:m>
                <a:endParaRPr lang="en-US" dirty="0">
                  <a:latin typeface="Times New Roman" panose="02020603050405020304" pitchFamily="18" charset="0"/>
                  <a:cs typeface="Times New Roman" panose="02020603050405020304" pitchFamily="18" charset="0"/>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rgbClr val="C49500"/>
                          </a:solidFill>
                          <a:latin typeface="Cambria Math" panose="02040503050406030204" pitchFamily="18" charset="0"/>
                          <a:cs typeface="David" panose="020E0502060401010101" pitchFamily="34" charset="-79"/>
                        </a:rPr>
                        <m:t>𝑴𝒂𝒙</m:t>
                      </m:r>
                      <m:r>
                        <a:rPr lang="en-US" b="1" i="1" smtClean="0">
                          <a:solidFill>
                            <a:srgbClr val="C49500"/>
                          </a:solidFill>
                          <a:latin typeface="Cambria Math" panose="02040503050406030204" pitchFamily="18" charset="0"/>
                          <a:cs typeface="David" panose="020E0502060401010101" pitchFamily="34" charset="-79"/>
                        </a:rPr>
                        <m:t> </m:t>
                      </m:r>
                      <m:r>
                        <a:rPr lang="en-US" b="1" i="1" smtClean="0">
                          <a:solidFill>
                            <a:srgbClr val="C49500"/>
                          </a:solidFill>
                          <a:latin typeface="Cambria Math" panose="02040503050406030204" pitchFamily="18" charset="0"/>
                          <a:cs typeface="David" panose="020E0502060401010101" pitchFamily="34" charset="-79"/>
                        </a:rPr>
                        <m:t>𝑪𝑨</m:t>
                      </m:r>
                      <m:d>
                        <m:dPr>
                          <m:ctrlPr>
                            <a:rPr lang="en-US" b="1" i="1">
                              <a:solidFill>
                                <a:srgbClr val="C49500"/>
                              </a:solidFill>
                              <a:latin typeface="Cambria Math" panose="02040503050406030204" pitchFamily="18" charset="0"/>
                              <a:cs typeface="David" panose="020E0502060401010101" pitchFamily="34" charset="-79"/>
                            </a:rPr>
                          </m:ctrlPr>
                        </m:dPr>
                        <m:e>
                          <m:r>
                            <a:rPr lang="en-US" b="1" i="1" smtClean="0">
                              <a:solidFill>
                                <a:srgbClr val="C49500"/>
                              </a:solidFill>
                              <a:latin typeface="Cambria Math" panose="02040503050406030204" pitchFamily="18" charset="0"/>
                              <a:cs typeface="David" panose="020E0502060401010101" pitchFamily="34" charset="-79"/>
                            </a:rPr>
                            <m:t>𝟎</m:t>
                          </m:r>
                          <m:r>
                            <a:rPr lang="en-US" b="1" i="1">
                              <a:solidFill>
                                <a:srgbClr val="C49500"/>
                              </a:solidFill>
                              <a:latin typeface="Cambria Math" panose="02040503050406030204" pitchFamily="18" charset="0"/>
                              <a:cs typeface="David" panose="020E0502060401010101" pitchFamily="34" charset="-79"/>
                            </a:rPr>
                            <m:t>𝟏</m:t>
                          </m:r>
                          <m:r>
                            <a:rPr lang="en-US" b="1" i="1" smtClean="0">
                              <a:solidFill>
                                <a:srgbClr val="C49500"/>
                              </a:solidFill>
                              <a:latin typeface="Cambria Math" panose="02040503050406030204" pitchFamily="18" charset="0"/>
                              <a:cs typeface="David" panose="020E0502060401010101" pitchFamily="34" charset="-79"/>
                            </a:rPr>
                            <m:t>𝟎</m:t>
                          </m:r>
                        </m:e>
                      </m:d>
                      <m:r>
                        <a:rPr lang="en-US" b="1" i="1">
                          <a:solidFill>
                            <a:srgbClr val="C49500"/>
                          </a:solidFill>
                          <a:latin typeface="Cambria Math" panose="02040503050406030204" pitchFamily="18" charset="0"/>
                          <a:cs typeface="David" panose="020E0502060401010101" pitchFamily="34" charset="-79"/>
                        </a:rPr>
                        <m:t>=</m:t>
                      </m:r>
                      <m:sSub>
                        <m:sSubPr>
                          <m:ctrlPr>
                            <a:rPr lang="en-US" b="1" i="1">
                              <a:solidFill>
                                <a:srgbClr val="C49500"/>
                              </a:solidFill>
                              <a:latin typeface="Cambria Math" panose="02040503050406030204" pitchFamily="18" charset="0"/>
                              <a:cs typeface="David" panose="020E0502060401010101" pitchFamily="34" charset="-79"/>
                            </a:rPr>
                          </m:ctrlPr>
                        </m:sSubPr>
                        <m:e>
                          <m:r>
                            <a:rPr lang="en-US" b="1" i="1" smtClean="0">
                              <a:solidFill>
                                <a:srgbClr val="C49500"/>
                              </a:solidFill>
                              <a:latin typeface="Cambria Math" panose="02040503050406030204" pitchFamily="18" charset="0"/>
                              <a:cs typeface="David" panose="020E0502060401010101" pitchFamily="34" charset="-79"/>
                            </a:rPr>
                            <m:t>𝟏</m:t>
                          </m:r>
                          <m:r>
                            <a:rPr lang="en-US" b="1" i="1" smtClean="0">
                              <a:solidFill>
                                <a:srgbClr val="C49500"/>
                              </a:solidFill>
                              <a:latin typeface="Cambria Math" panose="02040503050406030204" pitchFamily="18" charset="0"/>
                              <a:cs typeface="David" panose="020E0502060401010101" pitchFamily="34" charset="-79"/>
                            </a:rPr>
                            <m:t>.</m:t>
                          </m:r>
                          <m:r>
                            <a:rPr lang="en-US" b="1" i="1" smtClean="0">
                              <a:solidFill>
                                <a:srgbClr val="C49500"/>
                              </a:solidFill>
                              <a:latin typeface="Cambria Math" panose="02040503050406030204" pitchFamily="18" charset="0"/>
                              <a:cs typeface="David" panose="020E0502060401010101" pitchFamily="34" charset="-79"/>
                            </a:rPr>
                            <m:t>𝟖𝟑</m:t>
                          </m:r>
                        </m:e>
                        <m:sub>
                          <m:r>
                            <a:rPr lang="en-US">
                              <a:solidFill>
                                <a:srgbClr val="C49500"/>
                              </a:solidFill>
                              <a:latin typeface="Cambria Math" panose="02040503050406030204" pitchFamily="18" charset="0"/>
                            </a:rPr>
                            <m:t>[</m:t>
                          </m:r>
                          <m:sSup>
                            <m:sSupPr>
                              <m:ctrlPr>
                                <a:rPr lang="en-US" i="1">
                                  <a:solidFill>
                                    <a:srgbClr val="C49500"/>
                                  </a:solidFill>
                                  <a:latin typeface="Cambria Math" panose="02040503050406030204" pitchFamily="18" charset="0"/>
                                </a:rPr>
                              </m:ctrlPr>
                            </m:sSupPr>
                            <m:e>
                              <m:r>
                                <a:rPr lang="en-US" i="1">
                                  <a:solidFill>
                                    <a:srgbClr val="C49500"/>
                                  </a:solidFill>
                                  <a:latin typeface="Cambria Math" panose="02040503050406030204" pitchFamily="18" charset="0"/>
                                </a:rPr>
                                <m:t>Å</m:t>
                              </m:r>
                            </m:e>
                            <m:sup>
                              <m:r>
                                <a:rPr lang="en-US" i="1">
                                  <a:solidFill>
                                    <a:srgbClr val="C49500"/>
                                  </a:solidFill>
                                  <a:latin typeface="Cambria Math" panose="02040503050406030204" pitchFamily="18" charset="0"/>
                                </a:rPr>
                                <m:t>3</m:t>
                              </m:r>
                            </m:sup>
                          </m:sSup>
                          <m:r>
                            <a:rPr lang="en-US" i="1">
                              <a:solidFill>
                                <a:srgbClr val="C49500"/>
                              </a:solidFill>
                              <a:latin typeface="Cambria Math" panose="02040503050406030204" pitchFamily="18" charset="0"/>
                            </a:rPr>
                            <m:t>/</m:t>
                          </m:r>
                          <m:r>
                            <a:rPr lang="en-US" i="1">
                              <a:solidFill>
                                <a:srgbClr val="C49500"/>
                              </a:solidFill>
                              <a:latin typeface="Cambria Math" panose="02040503050406030204" pitchFamily="18" charset="0"/>
                            </a:rPr>
                            <m:t>𝑒</m:t>
                          </m:r>
                          <m:r>
                            <a:rPr lang="en-US">
                              <a:solidFill>
                                <a:srgbClr val="C49500"/>
                              </a:solidFill>
                              <a:latin typeface="Cambria Math" panose="02040503050406030204" pitchFamily="18" charset="0"/>
                            </a:rPr>
                            <m:t>]</m:t>
                          </m:r>
                        </m:sub>
                      </m:sSub>
                    </m:oMath>
                  </m:oMathPara>
                </a14:m>
                <a:endParaRPr lang="en-US" dirty="0">
                  <a:solidFill>
                    <a:srgbClr val="C49500"/>
                  </a:solidFill>
                  <a:latin typeface="Times New Roman" panose="02020603050405020304" pitchFamily="18" charset="0"/>
                  <a:cs typeface="Times New Roman" panose="02020603050405020304" pitchFamily="18" charset="0"/>
                </a:endParaRPr>
              </a:p>
              <a:p>
                <a:pPr algn="just">
                  <a:spcAft>
                    <a:spcPts val="600"/>
                  </a:spcAft>
                </a:pPr>
                <a14:m>
                  <m:oMathPara xmlns:m="http://schemas.openxmlformats.org/officeDocument/2006/math">
                    <m:oMathParaPr>
                      <m:jc m:val="left"/>
                    </m:oMathParaPr>
                    <m:oMath xmlns:m="http://schemas.openxmlformats.org/officeDocument/2006/math">
                      <m:r>
                        <a:rPr lang="en-US" b="1" i="1" smtClean="0">
                          <a:solidFill>
                            <a:srgbClr val="80C535"/>
                          </a:solidFill>
                          <a:latin typeface="Cambria Math" panose="02040503050406030204" pitchFamily="18" charset="0"/>
                          <a:cs typeface="David" panose="020E0502060401010101" pitchFamily="34" charset="-79"/>
                        </a:rPr>
                        <m:t>𝑴𝒂𝒙</m:t>
                      </m:r>
                      <m:r>
                        <a:rPr lang="en-US" b="1" i="1" smtClean="0">
                          <a:solidFill>
                            <a:srgbClr val="80C535"/>
                          </a:solidFill>
                          <a:latin typeface="Cambria Math" panose="02040503050406030204" pitchFamily="18" charset="0"/>
                          <a:cs typeface="David" panose="020E0502060401010101" pitchFamily="34" charset="-79"/>
                        </a:rPr>
                        <m:t> </m:t>
                      </m:r>
                      <m:r>
                        <a:rPr lang="en-US" b="1" i="1" smtClean="0">
                          <a:solidFill>
                            <a:srgbClr val="80C535"/>
                          </a:solidFill>
                          <a:latin typeface="Cambria Math" panose="02040503050406030204" pitchFamily="18" charset="0"/>
                          <a:cs typeface="David" panose="020E0502060401010101" pitchFamily="34" charset="-79"/>
                        </a:rPr>
                        <m:t>𝑪𝑨</m:t>
                      </m:r>
                      <m:d>
                        <m:dPr>
                          <m:ctrlPr>
                            <a:rPr lang="en-US" b="1" i="1">
                              <a:solidFill>
                                <a:srgbClr val="80C535"/>
                              </a:solidFill>
                              <a:latin typeface="Cambria Math" panose="02040503050406030204" pitchFamily="18" charset="0"/>
                              <a:cs typeface="David" panose="020E0502060401010101" pitchFamily="34" charset="-79"/>
                            </a:rPr>
                          </m:ctrlPr>
                        </m:dPr>
                        <m:e>
                          <m:r>
                            <a:rPr lang="en-US" b="1" i="1">
                              <a:solidFill>
                                <a:srgbClr val="80C535"/>
                              </a:solidFill>
                              <a:latin typeface="Cambria Math" panose="02040503050406030204" pitchFamily="18" charset="0"/>
                              <a:cs typeface="David" panose="020E0502060401010101" pitchFamily="34" charset="-79"/>
                            </a:rPr>
                            <m:t>𝟏𝟏</m:t>
                          </m:r>
                          <m:r>
                            <a:rPr lang="en-US" b="1" i="1" smtClean="0">
                              <a:solidFill>
                                <a:srgbClr val="80C535"/>
                              </a:solidFill>
                              <a:latin typeface="Cambria Math" panose="02040503050406030204" pitchFamily="18" charset="0"/>
                              <a:cs typeface="David" panose="020E0502060401010101" pitchFamily="34" charset="-79"/>
                            </a:rPr>
                            <m:t>𝟎</m:t>
                          </m:r>
                        </m:e>
                      </m:d>
                      <m:r>
                        <a:rPr lang="en-US" b="1" i="1">
                          <a:solidFill>
                            <a:srgbClr val="80C535"/>
                          </a:solidFill>
                          <a:latin typeface="Cambria Math" panose="02040503050406030204" pitchFamily="18" charset="0"/>
                          <a:cs typeface="David" panose="020E0502060401010101" pitchFamily="34" charset="-79"/>
                        </a:rPr>
                        <m:t>=</m:t>
                      </m:r>
                      <m:sSub>
                        <m:sSubPr>
                          <m:ctrlPr>
                            <a:rPr lang="en-US" b="1" i="1">
                              <a:solidFill>
                                <a:srgbClr val="80C535"/>
                              </a:solidFill>
                              <a:latin typeface="Cambria Math" panose="02040503050406030204" pitchFamily="18" charset="0"/>
                              <a:cs typeface="David" panose="020E0502060401010101" pitchFamily="34" charset="-79"/>
                            </a:rPr>
                          </m:ctrlPr>
                        </m:sSubPr>
                        <m:e>
                          <m:r>
                            <a:rPr lang="en-US" b="1" i="1" smtClean="0">
                              <a:solidFill>
                                <a:srgbClr val="80C535"/>
                              </a:solidFill>
                              <a:latin typeface="Cambria Math" panose="02040503050406030204" pitchFamily="18" charset="0"/>
                              <a:cs typeface="David" panose="020E0502060401010101" pitchFamily="34" charset="-79"/>
                            </a:rPr>
                            <m:t>𝟏</m:t>
                          </m:r>
                          <m:r>
                            <a:rPr lang="en-US" b="1" i="1" smtClean="0">
                              <a:solidFill>
                                <a:srgbClr val="80C535"/>
                              </a:solidFill>
                              <a:latin typeface="Cambria Math" panose="02040503050406030204" pitchFamily="18" charset="0"/>
                              <a:cs typeface="David" panose="020E0502060401010101" pitchFamily="34" charset="-79"/>
                            </a:rPr>
                            <m:t>.</m:t>
                          </m:r>
                          <m:r>
                            <a:rPr lang="en-US" b="1" i="1" smtClean="0">
                              <a:solidFill>
                                <a:srgbClr val="80C535"/>
                              </a:solidFill>
                              <a:latin typeface="Cambria Math" panose="02040503050406030204" pitchFamily="18" charset="0"/>
                              <a:cs typeface="David" panose="020E0502060401010101" pitchFamily="34" charset="-79"/>
                            </a:rPr>
                            <m:t>𝟔𝟔</m:t>
                          </m:r>
                        </m:e>
                        <m:sub>
                          <m:r>
                            <a:rPr lang="en-US">
                              <a:solidFill>
                                <a:srgbClr val="80C535"/>
                              </a:solidFill>
                              <a:latin typeface="Cambria Math" panose="02040503050406030204" pitchFamily="18" charset="0"/>
                            </a:rPr>
                            <m:t>[</m:t>
                          </m:r>
                          <m:sSup>
                            <m:sSupPr>
                              <m:ctrlPr>
                                <a:rPr lang="en-US" i="1">
                                  <a:solidFill>
                                    <a:srgbClr val="80C535"/>
                                  </a:solidFill>
                                  <a:latin typeface="Cambria Math" panose="02040503050406030204" pitchFamily="18" charset="0"/>
                                </a:rPr>
                              </m:ctrlPr>
                            </m:sSupPr>
                            <m:e>
                              <m:r>
                                <a:rPr lang="en-US" i="1">
                                  <a:solidFill>
                                    <a:srgbClr val="80C535"/>
                                  </a:solidFill>
                                  <a:latin typeface="Cambria Math" panose="02040503050406030204" pitchFamily="18" charset="0"/>
                                </a:rPr>
                                <m:t>Å</m:t>
                              </m:r>
                            </m:e>
                            <m:sup>
                              <m:r>
                                <a:rPr lang="en-US" i="1">
                                  <a:solidFill>
                                    <a:srgbClr val="80C535"/>
                                  </a:solidFill>
                                  <a:latin typeface="Cambria Math" panose="02040503050406030204" pitchFamily="18" charset="0"/>
                                </a:rPr>
                                <m:t>3</m:t>
                              </m:r>
                            </m:sup>
                          </m:sSup>
                          <m:r>
                            <a:rPr lang="en-US" i="1">
                              <a:solidFill>
                                <a:srgbClr val="80C535"/>
                              </a:solidFill>
                              <a:latin typeface="Cambria Math" panose="02040503050406030204" pitchFamily="18" charset="0"/>
                            </a:rPr>
                            <m:t>/</m:t>
                          </m:r>
                          <m:r>
                            <a:rPr lang="en-US" i="1">
                              <a:solidFill>
                                <a:srgbClr val="80C535"/>
                              </a:solidFill>
                              <a:latin typeface="Cambria Math" panose="02040503050406030204" pitchFamily="18" charset="0"/>
                            </a:rPr>
                            <m:t>𝑒</m:t>
                          </m:r>
                          <m:r>
                            <a:rPr lang="en-US">
                              <a:solidFill>
                                <a:srgbClr val="80C535"/>
                              </a:solidFill>
                              <a:latin typeface="Cambria Math" panose="02040503050406030204" pitchFamily="18" charset="0"/>
                            </a:rPr>
                            <m:t>]</m:t>
                          </m:r>
                        </m:sub>
                      </m:sSub>
                    </m:oMath>
                  </m:oMathPara>
                </a14:m>
                <a:endParaRPr lang="en-US" dirty="0">
                  <a:solidFill>
                    <a:srgbClr val="80C535"/>
                  </a:solidFill>
                  <a:latin typeface="Times New Roman" panose="02020603050405020304" pitchFamily="18" charset="0"/>
                  <a:cs typeface="Times New Roman" panose="0202060305040502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97168" y="1339328"/>
                <a:ext cx="4540564" cy="4377802"/>
              </a:xfrm>
              <a:prstGeom prst="rect">
                <a:avLst/>
              </a:prstGeom>
              <a:blipFill>
                <a:blip r:embed="rId3"/>
                <a:stretch>
                  <a:fillRect l="-1210" t="-1114" r="-672"/>
                </a:stretch>
              </a:blipFill>
            </p:spPr>
            <p:txBody>
              <a:bodyPr/>
              <a:lstStyle/>
              <a:p>
                <a:r>
                  <a:rPr lang="en-US">
                    <a:noFill/>
                  </a:rPr>
                  <a:t> </a:t>
                </a:r>
              </a:p>
            </p:txBody>
          </p:sp>
        </mc:Fallback>
      </mc:AlternateContent>
      <p:sp>
        <p:nvSpPr>
          <p:cNvPr id="28" name="Oval 27"/>
          <p:cNvSpPr/>
          <p:nvPr/>
        </p:nvSpPr>
        <p:spPr>
          <a:xfrm>
            <a:off x="7053168" y="3733826"/>
            <a:ext cx="144000" cy="144000"/>
          </a:xfrm>
          <a:prstGeom prst="ellipse">
            <a:avLst/>
          </a:prstGeom>
          <a:solidFill>
            <a:srgbClr val="0F6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29" name="Oval 28"/>
          <p:cNvSpPr/>
          <p:nvPr/>
        </p:nvSpPr>
        <p:spPr>
          <a:xfrm>
            <a:off x="7064896" y="4141196"/>
            <a:ext cx="126000" cy="126000"/>
          </a:xfrm>
          <a:prstGeom prst="ellipse">
            <a:avLst/>
          </a:prstGeom>
          <a:solidFill>
            <a:srgbClr val="388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7881"/>
              </a:solidFill>
            </a:endParaRPr>
          </a:p>
        </p:txBody>
      </p:sp>
      <p:sp>
        <p:nvSpPr>
          <p:cNvPr id="30" name="Oval 29"/>
          <p:cNvSpPr/>
          <p:nvPr/>
        </p:nvSpPr>
        <p:spPr>
          <a:xfrm>
            <a:off x="7075495" y="4539360"/>
            <a:ext cx="118800" cy="118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079095" y="4929833"/>
            <a:ext cx="115200" cy="115200"/>
          </a:xfrm>
          <a:prstGeom prst="ellipse">
            <a:avLst/>
          </a:prstGeom>
          <a:solidFill>
            <a:srgbClr val="C49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087732" y="5325491"/>
            <a:ext cx="108000" cy="108000"/>
          </a:xfrm>
          <a:prstGeom prst="ellipse">
            <a:avLst/>
          </a:prstGeom>
          <a:solidFill>
            <a:srgbClr val="80C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87732" y="1484517"/>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087732" y="2304193"/>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091131" y="3141717"/>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0325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884" y="257915"/>
            <a:ext cx="9685601" cy="1356360"/>
          </a:xfrm>
        </p:spPr>
        <p:txBody>
          <a:bodyPr>
            <a:normAutofit/>
          </a:bodyPr>
          <a:lstStyle/>
          <a:p>
            <a:pPr rtl="0"/>
            <a:r>
              <a:rPr lang="en-US" u="sng" dirty="0">
                <a:solidFill>
                  <a:srgbClr val="002060"/>
                </a:solidFill>
                <a:latin typeface="David" panose="020E0502060401010101" pitchFamily="34" charset="-79"/>
                <a:cs typeface="David" panose="020E0502060401010101" pitchFamily="34" charset="-79"/>
              </a:rPr>
              <a:t>Cleavage ability Vs Cleavage energy</a:t>
            </a:r>
          </a:p>
        </p:txBody>
      </p:sp>
      <p:sp>
        <p:nvSpPr>
          <p:cNvPr id="3" name="Slide Number Placeholder 2"/>
          <p:cNvSpPr>
            <a:spLocks noGrp="1"/>
          </p:cNvSpPr>
          <p:nvPr>
            <p:ph type="sldNum" sz="quarter" idx="12"/>
          </p:nvPr>
        </p:nvSpPr>
        <p:spPr/>
        <p:txBody>
          <a:bodyPr/>
          <a:lstStyle/>
          <a:p>
            <a:fld id="{010386B8-D022-4DBB-9A29-0FD528CD1C82}" type="slidenum">
              <a:rPr lang="he-IL" smtClean="0"/>
              <a:t>61</a:t>
            </a:fld>
            <a:endParaRPr lang="he-IL"/>
          </a:p>
        </p:txBody>
      </p:sp>
      <p:sp>
        <p:nvSpPr>
          <p:cNvPr id="6" name="TextBox 5"/>
          <p:cNvSpPr txBox="1"/>
          <p:nvPr/>
        </p:nvSpPr>
        <p:spPr>
          <a:xfrm>
            <a:off x="997052" y="1282327"/>
            <a:ext cx="1234221" cy="461665"/>
          </a:xfrm>
          <a:prstGeom prst="rect">
            <a:avLst/>
          </a:prstGeom>
          <a:noFill/>
        </p:spPr>
        <p:txBody>
          <a:bodyPr wrap="square" rtlCol="0">
            <a:spAutoFit/>
          </a:bodyPr>
          <a:lstStyle/>
          <a:p>
            <a:r>
              <a:rPr lang="en-US" sz="2400" b="1" dirty="0" smtClean="0">
                <a:solidFill>
                  <a:srgbClr val="00B050"/>
                </a:solidFill>
                <a:latin typeface="David" panose="020E0502060401010101" pitchFamily="34" charset="-79"/>
                <a:cs typeface="David" panose="020E0502060401010101" pitchFamily="34" charset="-79"/>
              </a:rPr>
              <a:t>Silicon</a:t>
            </a:r>
            <a:endParaRPr lang="en-US" sz="2400" b="1" dirty="0">
              <a:solidFill>
                <a:srgbClr val="00B050"/>
              </a:solidFill>
              <a:latin typeface="David" panose="020E0502060401010101" pitchFamily="34" charset="-79"/>
              <a:cs typeface="David" panose="020E0502060401010101" pitchFamily="34" charset="-79"/>
            </a:endParaRPr>
          </a:p>
        </p:txBody>
      </p:sp>
      <p:sp>
        <p:nvSpPr>
          <p:cNvPr id="12" name="TextBox 11"/>
          <p:cNvSpPr txBox="1"/>
          <p:nvPr/>
        </p:nvSpPr>
        <p:spPr>
          <a:xfrm>
            <a:off x="997052" y="2727202"/>
            <a:ext cx="2801225" cy="461665"/>
          </a:xfrm>
          <a:prstGeom prst="rect">
            <a:avLst/>
          </a:prstGeom>
          <a:noFill/>
        </p:spPr>
        <p:txBody>
          <a:bodyPr wrap="square" rtlCol="0">
            <a:spAutoFit/>
          </a:bodyPr>
          <a:lstStyle/>
          <a:p>
            <a:r>
              <a:rPr lang="en-US" sz="2400" b="1" dirty="0" smtClean="0">
                <a:solidFill>
                  <a:srgbClr val="199788"/>
                </a:solidFill>
                <a:latin typeface="David" panose="020E0502060401010101" pitchFamily="34" charset="-79"/>
                <a:cs typeface="David" panose="020E0502060401010101" pitchFamily="34" charset="-79"/>
              </a:rPr>
              <a:t>Lithium niobate</a:t>
            </a:r>
            <a:endParaRPr lang="en-US" sz="2400" b="1" dirty="0">
              <a:solidFill>
                <a:srgbClr val="199788"/>
              </a:solidFill>
              <a:latin typeface="David" panose="020E0502060401010101" pitchFamily="34" charset="-79"/>
              <a:cs typeface="David" panose="020E0502060401010101" pitchFamily="34" charset="-79"/>
            </a:endParaRPr>
          </a:p>
        </p:txBody>
      </p:sp>
      <p:sp>
        <p:nvSpPr>
          <p:cNvPr id="14" name="TextBox 13"/>
          <p:cNvSpPr txBox="1"/>
          <p:nvPr/>
        </p:nvSpPr>
        <p:spPr>
          <a:xfrm>
            <a:off x="997051" y="4151743"/>
            <a:ext cx="2801225" cy="461665"/>
          </a:xfrm>
          <a:prstGeom prst="rect">
            <a:avLst/>
          </a:prstGeom>
          <a:noFill/>
        </p:spPr>
        <p:txBody>
          <a:bodyPr wrap="square" rtlCol="0">
            <a:spAutoFit/>
          </a:bodyPr>
          <a:lstStyle/>
          <a:p>
            <a:r>
              <a:rPr lang="en-US" sz="2400" b="1" dirty="0" smtClean="0">
                <a:solidFill>
                  <a:srgbClr val="002060"/>
                </a:solidFill>
                <a:latin typeface="David" panose="020E0502060401010101" pitchFamily="34" charset="-79"/>
                <a:cs typeface="David" panose="020E0502060401010101" pitchFamily="34" charset="-79"/>
              </a:rPr>
              <a:t>Quartz</a:t>
            </a:r>
            <a:endParaRPr lang="en-US" sz="2400" b="1" dirty="0">
              <a:solidFill>
                <a:srgbClr val="002060"/>
              </a:solidFill>
              <a:latin typeface="David" panose="020E0502060401010101" pitchFamily="34" charset="-79"/>
              <a:cs typeface="David" panose="020E0502060401010101" pitchFamily="34" charset="-79"/>
            </a:endParaRPr>
          </a:p>
        </p:txBody>
      </p:sp>
      <p:pic>
        <p:nvPicPr>
          <p:cNvPr id="11" name="Picture 10"/>
          <p:cNvPicPr>
            <a:picLocks noChangeAspect="1"/>
          </p:cNvPicPr>
          <p:nvPr/>
        </p:nvPicPr>
        <p:blipFill>
          <a:blip r:embed="rId2"/>
          <a:stretch>
            <a:fillRect/>
          </a:stretch>
        </p:blipFill>
        <p:spPr>
          <a:xfrm>
            <a:off x="1104534" y="4567801"/>
            <a:ext cx="6715125" cy="904875"/>
          </a:xfrm>
          <a:prstGeom prst="rect">
            <a:avLst/>
          </a:prstGeom>
          <a:ln w="28575">
            <a:solidFill>
              <a:srgbClr val="002060"/>
            </a:solidFill>
          </a:ln>
        </p:spPr>
      </p:pic>
      <p:pic>
        <p:nvPicPr>
          <p:cNvPr id="13" name="Picture 12"/>
          <p:cNvPicPr>
            <a:picLocks noChangeAspect="1"/>
          </p:cNvPicPr>
          <p:nvPr/>
        </p:nvPicPr>
        <p:blipFill>
          <a:blip r:embed="rId3"/>
          <a:stretch>
            <a:fillRect/>
          </a:stretch>
        </p:blipFill>
        <p:spPr>
          <a:xfrm>
            <a:off x="1104534" y="1705752"/>
            <a:ext cx="4105275" cy="914400"/>
          </a:xfrm>
          <a:prstGeom prst="rect">
            <a:avLst/>
          </a:prstGeom>
          <a:ln w="28575">
            <a:solidFill>
              <a:srgbClr val="00B050"/>
            </a:solidFill>
          </a:ln>
        </p:spPr>
      </p:pic>
      <p:pic>
        <p:nvPicPr>
          <p:cNvPr id="15" name="Picture 14"/>
          <p:cNvPicPr>
            <a:picLocks noChangeAspect="1"/>
          </p:cNvPicPr>
          <p:nvPr/>
        </p:nvPicPr>
        <p:blipFill>
          <a:blip r:embed="rId4"/>
          <a:stretch>
            <a:fillRect/>
          </a:stretch>
        </p:blipFill>
        <p:spPr>
          <a:xfrm>
            <a:off x="1104534" y="3142452"/>
            <a:ext cx="5238750" cy="923925"/>
          </a:xfrm>
          <a:prstGeom prst="rect">
            <a:avLst/>
          </a:prstGeom>
          <a:ln w="28575">
            <a:solidFill>
              <a:srgbClr val="199788"/>
            </a:solidFill>
          </a:ln>
        </p:spPr>
      </p:pic>
      <p:sp>
        <p:nvSpPr>
          <p:cNvPr id="16" name="Right Arrow 15"/>
          <p:cNvSpPr/>
          <p:nvPr/>
        </p:nvSpPr>
        <p:spPr>
          <a:xfrm>
            <a:off x="5543183" y="1960748"/>
            <a:ext cx="844061" cy="40440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27189" y="1747451"/>
            <a:ext cx="2898165" cy="830997"/>
          </a:xfrm>
          <a:prstGeom prst="rect">
            <a:avLst/>
          </a:prstGeom>
          <a:noFill/>
        </p:spPr>
        <p:txBody>
          <a:bodyPr wrap="square" rtlCol="0">
            <a:spAutoFit/>
          </a:bodyPr>
          <a:lstStyle/>
          <a:p>
            <a:pPr algn="just"/>
            <a:r>
              <a:rPr lang="en-US" sz="2400" b="1" dirty="0" smtClean="0">
                <a:latin typeface="David" panose="020E0502060401010101" pitchFamily="34" charset="-79"/>
                <a:cs typeface="David" panose="020E0502060401010101" pitchFamily="34" charset="-79"/>
              </a:rPr>
              <a:t>Perfect prediction</a:t>
            </a:r>
          </a:p>
          <a:p>
            <a:pPr algn="just"/>
            <a:r>
              <a:rPr lang="en-US" sz="2400" b="1" dirty="0" smtClean="0">
                <a:latin typeface="David" panose="020E0502060401010101" pitchFamily="34" charset="-79"/>
                <a:cs typeface="David" panose="020E0502060401010101" pitchFamily="34" charset="-79"/>
              </a:rPr>
              <a:t>Correct order</a:t>
            </a:r>
            <a:endParaRPr lang="en-US" sz="2400" b="1" dirty="0">
              <a:latin typeface="David" panose="020E0502060401010101" pitchFamily="34" charset="-79"/>
              <a:cs typeface="David" panose="020E0502060401010101" pitchFamily="34" charset="-79"/>
            </a:endParaRPr>
          </a:p>
        </p:txBody>
      </p:sp>
      <p:sp>
        <p:nvSpPr>
          <p:cNvPr id="22" name="Right Arrow 21"/>
          <p:cNvSpPr/>
          <p:nvPr/>
        </p:nvSpPr>
        <p:spPr>
          <a:xfrm>
            <a:off x="6680322" y="3400350"/>
            <a:ext cx="844061" cy="404405"/>
          </a:xfrm>
          <a:prstGeom prst="rightArrow">
            <a:avLst/>
          </a:prstGeom>
          <a:solidFill>
            <a:srgbClr val="199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657257" y="3187053"/>
            <a:ext cx="2481421" cy="830997"/>
          </a:xfrm>
          <a:prstGeom prst="rect">
            <a:avLst/>
          </a:prstGeom>
          <a:noFill/>
        </p:spPr>
        <p:txBody>
          <a:bodyPr wrap="square" rtlCol="0">
            <a:spAutoFit/>
          </a:bodyPr>
          <a:lstStyle/>
          <a:p>
            <a:pPr algn="just"/>
            <a:r>
              <a:rPr lang="en-US" sz="2400" b="1" dirty="0" smtClean="0">
                <a:latin typeface="David" panose="020E0502060401010101" pitchFamily="34" charset="-79"/>
                <a:cs typeface="David" panose="020E0502060401010101" pitchFamily="34" charset="-79"/>
              </a:rPr>
              <a:t>Good prediction</a:t>
            </a:r>
          </a:p>
          <a:p>
            <a:pPr algn="just"/>
            <a:r>
              <a:rPr lang="en-US" sz="2400" b="1" dirty="0" smtClean="0">
                <a:latin typeface="David" panose="020E0502060401010101" pitchFamily="34" charset="-79"/>
                <a:cs typeface="David" panose="020E0502060401010101" pitchFamily="34" charset="-79"/>
              </a:rPr>
              <a:t>Wrong order</a:t>
            </a:r>
            <a:endParaRPr lang="en-US" sz="2400" b="1" dirty="0">
              <a:latin typeface="David" panose="020E0502060401010101" pitchFamily="34" charset="-79"/>
              <a:cs typeface="David" panose="020E0502060401010101" pitchFamily="34" charset="-79"/>
            </a:endParaRPr>
          </a:p>
        </p:txBody>
      </p:sp>
      <p:sp>
        <p:nvSpPr>
          <p:cNvPr id="24" name="TextBox 23"/>
          <p:cNvSpPr txBox="1"/>
          <p:nvPr/>
        </p:nvSpPr>
        <p:spPr>
          <a:xfrm>
            <a:off x="9114112" y="4604738"/>
            <a:ext cx="2481421" cy="830997"/>
          </a:xfrm>
          <a:prstGeom prst="rect">
            <a:avLst/>
          </a:prstGeom>
          <a:noFill/>
        </p:spPr>
        <p:txBody>
          <a:bodyPr wrap="square" rtlCol="0">
            <a:spAutoFit/>
          </a:bodyPr>
          <a:lstStyle/>
          <a:p>
            <a:pPr algn="just"/>
            <a:r>
              <a:rPr lang="en-US" sz="2400" b="1" dirty="0" smtClean="0">
                <a:latin typeface="David" panose="020E0502060401010101" pitchFamily="34" charset="-79"/>
                <a:cs typeface="David" panose="020E0502060401010101" pitchFamily="34" charset="-79"/>
              </a:rPr>
              <a:t>Good prediction</a:t>
            </a:r>
          </a:p>
          <a:p>
            <a:pPr algn="just"/>
            <a:r>
              <a:rPr lang="en-US" sz="2400" b="1" dirty="0" smtClean="0">
                <a:latin typeface="David" panose="020E0502060401010101" pitchFamily="34" charset="-79"/>
                <a:cs typeface="David" panose="020E0502060401010101" pitchFamily="34" charset="-79"/>
              </a:rPr>
              <a:t>Unclear order</a:t>
            </a:r>
            <a:endParaRPr lang="en-US" sz="2400" b="1" dirty="0">
              <a:latin typeface="David" panose="020E0502060401010101" pitchFamily="34" charset="-79"/>
              <a:cs typeface="David" panose="020E0502060401010101" pitchFamily="34" charset="-79"/>
            </a:endParaRPr>
          </a:p>
        </p:txBody>
      </p:sp>
      <p:sp>
        <p:nvSpPr>
          <p:cNvPr id="25" name="Right Arrow 24"/>
          <p:cNvSpPr/>
          <p:nvPr/>
        </p:nvSpPr>
        <p:spPr>
          <a:xfrm>
            <a:off x="8146963" y="4818035"/>
            <a:ext cx="844061" cy="404405"/>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0717" y="5853532"/>
            <a:ext cx="10353818" cy="307777"/>
          </a:xfrm>
          <a:prstGeom prst="rect">
            <a:avLst/>
          </a:prstGeom>
          <a:noFill/>
        </p:spPr>
        <p:txBody>
          <a:bodyPr wrap="square" rtlCol="0">
            <a:spAutoFit/>
          </a:bodyPr>
          <a:lstStyle/>
          <a:p>
            <a:r>
              <a:rPr lang="en-US" sz="1400" dirty="0" smtClean="0">
                <a:latin typeface="David" panose="020E0502060401010101" pitchFamily="34" charset="-79"/>
                <a:cs typeface="David" panose="020E0502060401010101" pitchFamily="34" charset="-79"/>
              </a:rPr>
              <a:t>8. Pérez</a:t>
            </a:r>
            <a:r>
              <a:rPr lang="en-US" sz="1400" dirty="0">
                <a:latin typeface="David" panose="020E0502060401010101" pitchFamily="34" charset="-79"/>
                <a:cs typeface="David" panose="020E0502060401010101" pitchFamily="34" charset="-79"/>
              </a:rPr>
              <a:t>, R. &amp; Gumbsch, P. Directional Anisotropy in the Cleavage Fracture of Silicon. Phys. Rev. Lett. 84, 5347–5350 (2000).</a:t>
            </a:r>
          </a:p>
        </p:txBody>
      </p:sp>
      <p:sp>
        <p:nvSpPr>
          <p:cNvPr id="18" name="TextBox 17"/>
          <p:cNvSpPr txBox="1"/>
          <p:nvPr/>
        </p:nvSpPr>
        <p:spPr>
          <a:xfrm>
            <a:off x="467898" y="6077008"/>
            <a:ext cx="9675020" cy="307777"/>
          </a:xfrm>
          <a:prstGeom prst="rect">
            <a:avLst/>
          </a:prstGeom>
          <a:noFill/>
        </p:spPr>
        <p:txBody>
          <a:bodyPr wrap="square" rtlCol="0">
            <a:spAutoFit/>
          </a:bodyPr>
          <a:lstStyle/>
          <a:p>
            <a:r>
              <a:rPr lang="en-US" sz="1400" dirty="0" smtClean="0">
                <a:latin typeface="David" panose="020E0502060401010101" pitchFamily="34" charset="-79"/>
                <a:cs typeface="David" panose="020E0502060401010101" pitchFamily="34" charset="-79"/>
              </a:rPr>
              <a:t>2. </a:t>
            </a:r>
            <a:r>
              <a:rPr lang="en-US" sz="1400" dirty="0">
                <a:latin typeface="David" panose="020E0502060401010101" pitchFamily="34" charset="-79"/>
                <a:cs typeface="David" panose="020E0502060401010101" pitchFamily="34" charset="-79"/>
              </a:rPr>
              <a:t>Hirsh, Y., Gorfman, S. &amp; Sherman, D. Cleavage and surface energies of LiNbO</a:t>
            </a:r>
            <a:r>
              <a:rPr lang="en-US" sz="1200" dirty="0">
                <a:latin typeface="David" panose="020E0502060401010101" pitchFamily="34" charset="-79"/>
                <a:cs typeface="David" panose="020E0502060401010101" pitchFamily="34" charset="-79"/>
              </a:rPr>
              <a:t>3</a:t>
            </a:r>
            <a:r>
              <a:rPr lang="en-US" sz="1400" dirty="0">
                <a:latin typeface="David" panose="020E0502060401010101" pitchFamily="34" charset="-79"/>
                <a:cs typeface="David" panose="020E0502060401010101" pitchFamily="34" charset="-79"/>
              </a:rPr>
              <a:t>. Acta Mater. 193, 338–349 (2020</a:t>
            </a:r>
            <a:r>
              <a:rPr lang="en-US" sz="1400" dirty="0" smtClean="0">
                <a:latin typeface="David" panose="020E0502060401010101" pitchFamily="34" charset="-79"/>
                <a:cs typeface="David" panose="020E0502060401010101" pitchFamily="34" charset="-79"/>
              </a:rPr>
              <a:t>)</a:t>
            </a:r>
            <a:endParaRPr lang="en-US" sz="1400" dirty="0">
              <a:latin typeface="David" panose="020E0502060401010101" pitchFamily="34" charset="-79"/>
              <a:cs typeface="David" panose="020E0502060401010101" pitchFamily="34" charset="-79"/>
            </a:endParaRPr>
          </a:p>
        </p:txBody>
      </p:sp>
      <p:sp>
        <p:nvSpPr>
          <p:cNvPr id="5" name="Rectangle 4"/>
          <p:cNvSpPr/>
          <p:nvPr/>
        </p:nvSpPr>
        <p:spPr>
          <a:xfrm>
            <a:off x="460292" y="6214183"/>
            <a:ext cx="9023903" cy="415498"/>
          </a:xfrm>
          <a:prstGeom prst="rect">
            <a:avLst/>
          </a:prstGeom>
        </p:spPr>
        <p:txBody>
          <a:bodyPr wrap="square">
            <a:spAutoFit/>
          </a:bodyPr>
          <a:lstStyle/>
          <a:p>
            <a:pPr marL="457200" indent="-457200" algn="just">
              <a:lnSpc>
                <a:spcPct val="150000"/>
              </a:lnSpc>
              <a:spcAft>
                <a:spcPts val="600"/>
              </a:spcAft>
            </a:pPr>
            <a:r>
              <a:rPr lang="en-US" sz="1400" dirty="0" smtClean="0">
                <a:latin typeface="David" panose="020E0502060401010101" pitchFamily="34" charset="-79"/>
                <a:ea typeface="Calibri" panose="020F0502020204030204" pitchFamily="34" charset="0"/>
                <a:cs typeface="David" panose="020E0502060401010101" pitchFamily="34" charset="-79"/>
              </a:rPr>
              <a:t>9. Iwasa</a:t>
            </a:r>
            <a:r>
              <a:rPr lang="en-US" sz="1400" dirty="0">
                <a:latin typeface="David" panose="020E0502060401010101" pitchFamily="34" charset="-79"/>
                <a:ea typeface="Calibri" panose="020F0502020204030204" pitchFamily="34" charset="0"/>
                <a:cs typeface="David" panose="020E0502060401010101" pitchFamily="34" charset="-79"/>
              </a:rPr>
              <a:t>, M. &amp; Bradt, R. C. Cleavage of Natural and Synthetic Single Crystal Quartz. Mat. Res. Bull 22, 1241–1248 (1987).</a:t>
            </a:r>
            <a:endParaRPr lang="en-US" sz="1600" dirty="0">
              <a:effectLst/>
              <a:latin typeface="David" panose="020E0502060401010101" pitchFamily="34" charset="-79"/>
              <a:ea typeface="Calibri" panose="020F0502020204030204" pitchFamily="34" charset="0"/>
              <a:cs typeface="David" panose="020E0502060401010101" pitchFamily="34" charset="-79"/>
            </a:endParaRPr>
          </a:p>
        </p:txBody>
      </p:sp>
    </p:spTree>
    <p:extLst>
      <p:ext uri="{BB962C8B-B14F-4D97-AF65-F5344CB8AC3E}">
        <p14:creationId xmlns:p14="http://schemas.microsoft.com/office/powerpoint/2010/main" val="128714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1" presetClass="entr" presetSubtype="0"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1" presetClass="entr" presetSubtype="0" fill="hold" grpId="0" nodeType="withEffect">
                                  <p:stCondLst>
                                    <p:cond delay="50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down)">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Effect transition="in" filter="fade">
                                      <p:cBhvr>
                                        <p:cTn id="61" dur="500"/>
                                        <p:tgtEl>
                                          <p:spTgt spid="25"/>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par>
                                <p:cTn id="67" presetID="1" presetClass="entr" presetSubtype="0" fill="hold" grpId="0" nodeType="withEffect">
                                  <p:stCondLst>
                                    <p:cond delay="50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16" grpId="0" animBg="1"/>
      <p:bldP spid="17" grpId="0"/>
      <p:bldP spid="22" grpId="0" animBg="1"/>
      <p:bldP spid="23" grpId="0"/>
      <p:bldP spid="24" grpId="0"/>
      <p:bldP spid="25" grpId="0" animBg="1"/>
      <p:bldP spid="4" grpId="0"/>
      <p:bldP spid="18"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932" y="609600"/>
            <a:ext cx="9875520" cy="1356360"/>
          </a:xfrm>
        </p:spPr>
        <p:txBody>
          <a:bodyPr>
            <a:normAutofit/>
          </a:bodyPr>
          <a:lstStyle/>
          <a:p>
            <a:pPr rtl="0"/>
            <a:r>
              <a:rPr lang="en-US" sz="5400" b="1" u="sng" dirty="0" smtClean="0">
                <a:solidFill>
                  <a:srgbClr val="002060"/>
                </a:solidFill>
                <a:latin typeface="David" panose="020E0502060401010101" pitchFamily="34" charset="-79"/>
                <a:cs typeface="David" panose="020E0502060401010101" pitchFamily="34" charset="-79"/>
              </a:rPr>
              <a:t>Outline</a:t>
            </a:r>
            <a:endParaRPr lang="en-US" sz="5400" b="1" u="sng" dirty="0">
              <a:solidFill>
                <a:srgbClr val="002060"/>
              </a:solidFill>
              <a:latin typeface="David" panose="020E0502060401010101" pitchFamily="34" charset="-79"/>
              <a:cs typeface="David" panose="020E0502060401010101" pitchFamily="34" charset="-79"/>
            </a:endParaRPr>
          </a:p>
        </p:txBody>
      </p:sp>
      <p:sp>
        <p:nvSpPr>
          <p:cNvPr id="29" name="Rounded Rectangle 28"/>
          <p:cNvSpPr/>
          <p:nvPr/>
        </p:nvSpPr>
        <p:spPr>
          <a:xfrm>
            <a:off x="3055649" y="3521275"/>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Model</a:t>
            </a:r>
            <a:endParaRPr lang="en-US" sz="2800" dirty="0">
              <a:solidFill>
                <a:srgbClr val="002060"/>
              </a:solidFill>
              <a:latin typeface="David" panose="020E0502060401010101" pitchFamily="34" charset="-79"/>
              <a:cs typeface="David" panose="020E0502060401010101" pitchFamily="34" charset="-79"/>
            </a:endParaRPr>
          </a:p>
        </p:txBody>
      </p:sp>
      <p:sp>
        <p:nvSpPr>
          <p:cNvPr id="30" name="Rounded Rectangle 29"/>
          <p:cNvSpPr/>
          <p:nvPr/>
        </p:nvSpPr>
        <p:spPr>
          <a:xfrm>
            <a:off x="2370885" y="2636946"/>
            <a:ext cx="2270386"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Aim of Work</a:t>
            </a:r>
            <a:endParaRPr lang="en-US" sz="2800" dirty="0">
              <a:solidFill>
                <a:srgbClr val="002060"/>
              </a:solidFill>
              <a:latin typeface="David" panose="020E0502060401010101" pitchFamily="34" charset="-79"/>
              <a:cs typeface="David" panose="020E0502060401010101" pitchFamily="34" charset="-79"/>
            </a:endParaRPr>
          </a:p>
        </p:txBody>
      </p:sp>
      <p:sp>
        <p:nvSpPr>
          <p:cNvPr id="31" name="Rounded Rectangle 30"/>
          <p:cNvSpPr/>
          <p:nvPr/>
        </p:nvSpPr>
        <p:spPr>
          <a:xfrm>
            <a:off x="3639614" y="4378538"/>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Results</a:t>
            </a:r>
            <a:endParaRPr lang="en-US" sz="2800" dirty="0">
              <a:solidFill>
                <a:srgbClr val="002060"/>
              </a:solidFill>
              <a:latin typeface="David" panose="020E0502060401010101" pitchFamily="34" charset="-79"/>
              <a:cs typeface="David" panose="020E0502060401010101" pitchFamily="34" charset="-79"/>
            </a:endParaRPr>
          </a:p>
        </p:txBody>
      </p:sp>
      <p:sp>
        <p:nvSpPr>
          <p:cNvPr id="32" name="Rounded Rectangle 31"/>
          <p:cNvSpPr/>
          <p:nvPr/>
        </p:nvSpPr>
        <p:spPr>
          <a:xfrm>
            <a:off x="4354164" y="5253190"/>
            <a:ext cx="2194561" cy="672737"/>
          </a:xfrm>
          <a:prstGeom prst="roundRect">
            <a:avLst/>
          </a:prstGeom>
          <a:solidFill>
            <a:srgbClr val="44828C"/>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2060"/>
                </a:solidFill>
                <a:latin typeface="David" panose="020E0502060401010101" pitchFamily="34" charset="-79"/>
                <a:cs typeface="David" panose="020E0502060401010101" pitchFamily="34" charset="-79"/>
              </a:rPr>
              <a:t>Conclusions</a:t>
            </a:r>
            <a:endParaRPr lang="en-US" sz="2800" b="1" dirty="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62</a:t>
            </a:fld>
            <a:endParaRPr lang="he-IL"/>
          </a:p>
        </p:txBody>
      </p:sp>
      <p:sp>
        <p:nvSpPr>
          <p:cNvPr id="9" name="Rounded Rectangle 8"/>
          <p:cNvSpPr/>
          <p:nvPr/>
        </p:nvSpPr>
        <p:spPr>
          <a:xfrm>
            <a:off x="1769422" y="1765828"/>
            <a:ext cx="2231682"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Introduction</a:t>
            </a:r>
            <a:endParaRPr lang="en-US" sz="2800" dirty="0">
              <a:solidFill>
                <a:srgbClr val="002060"/>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8810823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613433" y="1605005"/>
                <a:ext cx="9213273" cy="4093428"/>
              </a:xfrm>
              <a:prstGeom prst="rect">
                <a:avLst/>
              </a:prstGeom>
              <a:noFill/>
            </p:spPr>
            <p:txBody>
              <a:bodyPr wrap="square" rtlCol="0">
                <a:spAutoFit/>
              </a:bodyPr>
              <a:lstStyle/>
              <a:p>
                <a:pPr marL="285750" indent="-285750">
                  <a:spcAft>
                    <a:spcPts val="2400"/>
                  </a:spcAft>
                  <a:buFont typeface="Wingdings" panose="05000000000000000000" pitchFamily="2" charset="2"/>
                  <a:buChar char="q"/>
                </a:pPr>
                <a:r>
                  <a:rPr lang="en-US" sz="2000" dirty="0" smtClean="0">
                    <a:latin typeface="David" panose="020E0502060401010101" pitchFamily="34" charset="-79"/>
                    <a:cs typeface="David" panose="020E0502060401010101" pitchFamily="34" charset="-79"/>
                  </a:rPr>
                  <a:t> Cleavage is strongly related to average atomic density</a:t>
                </a:r>
              </a:p>
              <a:p>
                <a:pPr marL="285750" indent="-285750">
                  <a:spcAft>
                    <a:spcPts val="2400"/>
                  </a:spcAft>
                  <a:buFont typeface="Wingdings" panose="05000000000000000000" pitchFamily="2" charset="2"/>
                  <a:buChar char="q"/>
                </a:pPr>
                <a:r>
                  <a:rPr lang="en-US" sz="2000" dirty="0" smtClean="0">
                    <a:latin typeface="David" panose="020E0502060401010101" pitchFamily="34" charset="-79"/>
                    <a:cs typeface="David" panose="020E0502060401010101" pitchFamily="34" charset="-79"/>
                  </a:rPr>
                  <a:t>Cleaving ability can be thought of a “geometrical </a:t>
                </a:r>
                <a:r>
                  <a:rPr lang="en-US" sz="2000" dirty="0">
                    <a:latin typeface="David" panose="020E0502060401010101" pitchFamily="34" charset="-79"/>
                    <a:cs typeface="David" panose="020E0502060401010101" pitchFamily="34" charset="-79"/>
                  </a:rPr>
                  <a:t>c</a:t>
                </a:r>
                <a:r>
                  <a:rPr lang="en-US" sz="2000" dirty="0" smtClean="0">
                    <a:latin typeface="David" panose="020E0502060401010101" pitchFamily="34" charset="-79"/>
                    <a:cs typeface="David" panose="020E0502060401010101" pitchFamily="34" charset="-79"/>
                  </a:rPr>
                  <a:t>leavage”</a:t>
                </a:r>
                <a:endParaRPr lang="en-US" sz="2000" dirty="0">
                  <a:latin typeface="David" panose="020E0502060401010101" pitchFamily="34" charset="-79"/>
                  <a:cs typeface="David" panose="020E0502060401010101" pitchFamily="34" charset="-79"/>
                </a:endParaRPr>
              </a:p>
              <a:p>
                <a:pPr marL="285750" indent="-285750">
                  <a:spcAft>
                    <a:spcPts val="2400"/>
                  </a:spcAft>
                  <a:buFont typeface="Wingdings" panose="05000000000000000000" pitchFamily="2" charset="2"/>
                  <a:buChar char="q"/>
                </a:pPr>
                <a:r>
                  <a:rPr lang="en-US" sz="2000" dirty="0" smtClean="0">
                    <a:latin typeface="David" panose="020E0502060401010101" pitchFamily="34" charset="-79"/>
                    <a:cs typeface="David" panose="020E0502060401010101" pitchFamily="34" charset="-79"/>
                  </a:rPr>
                  <a:t> Our algorithm can predict cleavage in crystal structures</a:t>
                </a:r>
                <a:endParaRPr lang="en-US" sz="2000" dirty="0">
                  <a:latin typeface="David" panose="020E0502060401010101" pitchFamily="34" charset="-79"/>
                  <a:cs typeface="David" panose="020E0502060401010101" pitchFamily="34" charset="-79"/>
                </a:endParaRPr>
              </a:p>
              <a:p>
                <a:pPr marL="285750" indent="-285750">
                  <a:spcAft>
                    <a:spcPts val="2400"/>
                  </a:spcAft>
                  <a:buFont typeface="Wingdings" panose="05000000000000000000" pitchFamily="2" charset="2"/>
                  <a:buChar char="q"/>
                </a:pPr>
                <a:r>
                  <a:rPr lang="en-US" sz="2000" dirty="0" smtClean="0">
                    <a:latin typeface="David" panose="020E0502060401010101" pitchFamily="34" charset="-79"/>
                    <a:cs typeface="David" panose="020E0502060401010101" pitchFamily="34" charset="-79"/>
                  </a:rPr>
                  <a:t> It was applied successfully on Si, Quartz and LiNbO</a:t>
                </a:r>
                <a:r>
                  <a:rPr lang="en-US" sz="1600" dirty="0" smtClean="0">
                    <a:latin typeface="David" panose="020E0502060401010101" pitchFamily="34" charset="-79"/>
                    <a:cs typeface="David" panose="020E0502060401010101" pitchFamily="34" charset="-79"/>
                  </a:rPr>
                  <a:t>3</a:t>
                </a:r>
                <a:r>
                  <a:rPr lang="en-US" sz="2000" dirty="0" smtClean="0">
                    <a:latin typeface="David" panose="020E0502060401010101" pitchFamily="34" charset="-79"/>
                    <a:cs typeface="David" panose="020E0502060401010101" pitchFamily="34" charset="-79"/>
                  </a:rPr>
                  <a:t> </a:t>
                </a:r>
                <a:r>
                  <a:rPr lang="en-US" sz="2000" dirty="0">
                    <a:latin typeface="David" panose="020E0502060401010101" pitchFamily="34" charset="-79"/>
                    <a:cs typeface="David" panose="020E0502060401010101" pitchFamily="34" charset="-79"/>
                  </a:rPr>
                  <a:t> </a:t>
                </a:r>
                <a:r>
                  <a:rPr lang="en-US" sz="2000" dirty="0" smtClean="0">
                    <a:latin typeface="David" panose="020E0502060401010101" pitchFamily="34" charset="-79"/>
                    <a:cs typeface="David" panose="020E0502060401010101" pitchFamily="34" charset="-79"/>
                  </a:rPr>
                  <a:t>crystal structures</a:t>
                </a:r>
              </a:p>
              <a:p>
                <a:pPr marL="285750" indent="-285750">
                  <a:spcAft>
                    <a:spcPts val="2400"/>
                  </a:spcAft>
                  <a:buFont typeface="Wingdings" panose="05000000000000000000" pitchFamily="2" charset="2"/>
                  <a:buChar char="q"/>
                </a:pPr>
                <a:r>
                  <a:rPr lang="en-US" sz="2000" dirty="0" smtClean="0">
                    <a:latin typeface="David" panose="020E0502060401010101" pitchFamily="34" charset="-79"/>
                    <a:cs typeface="David" panose="020E0502060401010101" pitchFamily="34" charset="-79"/>
                  </a:rPr>
                  <a:t> Both known and unknown cleavage planes were found</a:t>
                </a:r>
              </a:p>
              <a:p>
                <a:pPr marL="285750" indent="-285750">
                  <a:spcAft>
                    <a:spcPts val="2400"/>
                  </a:spcAft>
                  <a:buFont typeface="Wingdings" panose="05000000000000000000" pitchFamily="2" charset="2"/>
                  <a:buChar char="q"/>
                </a:pPr>
                <a:r>
                  <a:rPr lang="en-US" sz="2000" dirty="0" smtClean="0">
                    <a:latin typeface="David" panose="020E0502060401010101" pitchFamily="34" charset="-79"/>
                    <a:cs typeface="David" panose="020E0502060401010101" pitchFamily="34" charset="-79"/>
                  </a:rPr>
                  <a:t> For </a:t>
                </a:r>
                <a:r>
                  <a:rPr lang="en-US" sz="2000" dirty="0">
                    <a:latin typeface="David" panose="020E0502060401010101" pitchFamily="34" charset="-79"/>
                    <a:cs typeface="David" panose="020E0502060401010101" pitchFamily="34" charset="-79"/>
                  </a:rPr>
                  <a:t>LiNbO</a:t>
                </a:r>
                <a:r>
                  <a:rPr lang="en-US" sz="1600" dirty="0">
                    <a:latin typeface="David" panose="020E0502060401010101" pitchFamily="34" charset="-79"/>
                    <a:cs typeface="David" panose="020E0502060401010101" pitchFamily="34" charset="-79"/>
                  </a:rPr>
                  <a:t>3</a:t>
                </a:r>
                <a:r>
                  <a:rPr lang="en-US" sz="2000" dirty="0" smtClean="0">
                    <a:latin typeface="David" panose="020E0502060401010101" pitchFamily="34" charset="-79"/>
                    <a:cs typeface="David" panose="020E0502060401010101" pitchFamily="34" charset="-79"/>
                  </a:rPr>
                  <a:t> </a:t>
                </a:r>
                <a14:m>
                  <m:oMath xmlns:m="http://schemas.openxmlformats.org/officeDocument/2006/math">
                    <m:d>
                      <m:dPr>
                        <m:ctrlPr>
                          <a:rPr lang="en-US" sz="2000" b="0" i="1" smtClean="0">
                            <a:latin typeface="Cambria Math" panose="02040503050406030204" pitchFamily="18" charset="0"/>
                            <a:cs typeface="David" panose="020E0502060401010101" pitchFamily="34" charset="-79"/>
                          </a:rPr>
                        </m:ctrlPr>
                      </m:dPr>
                      <m:e>
                        <m:r>
                          <a:rPr lang="he-IL" sz="2000" b="0" i="1" smtClean="0">
                            <a:latin typeface="Cambria Math" panose="02040503050406030204" pitchFamily="18" charset="0"/>
                            <a:cs typeface="David" panose="020E0502060401010101" pitchFamily="34" charset="-79"/>
                          </a:rPr>
                          <m:t>116</m:t>
                        </m:r>
                      </m:e>
                    </m:d>
                  </m:oMath>
                </a14:m>
                <a:r>
                  <a:rPr lang="en-US" sz="2000" dirty="0" smtClean="0">
                    <a:latin typeface="David" panose="020E0502060401010101" pitchFamily="34" charset="-79"/>
                    <a:cs typeface="David" panose="020E0502060401010101" pitchFamily="34" charset="-79"/>
                  </a:rPr>
                  <a:t> was confirmed experimentally</a:t>
                </a:r>
              </a:p>
              <a:p>
                <a:pPr marL="285750" indent="-285750">
                  <a:spcAft>
                    <a:spcPts val="2400"/>
                  </a:spcAft>
                  <a:buFont typeface="Wingdings" panose="05000000000000000000" pitchFamily="2" charset="2"/>
                  <a:buChar char="q"/>
                </a:pPr>
                <a:r>
                  <a:rPr lang="en-US" sz="2000" dirty="0" smtClean="0">
                    <a:latin typeface="David" panose="020E0502060401010101" pitchFamily="34" charset="-79"/>
                    <a:cs typeface="David" panose="020E0502060401010101" pitchFamily="34" charset="-79"/>
                  </a:rPr>
                  <a:t>Atomic bonds may improve the performance of the model</a:t>
                </a:r>
                <a:endParaRPr lang="en-US" sz="2000" dirty="0">
                  <a:latin typeface="David" panose="020E0502060401010101" pitchFamily="34" charset="-79"/>
                  <a:cs typeface="David" panose="020E0502060401010101" pitchFamily="34" charset="-79"/>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13433" y="1605005"/>
                <a:ext cx="9213273" cy="4093428"/>
              </a:xfrm>
              <a:prstGeom prst="rect">
                <a:avLst/>
              </a:prstGeom>
              <a:blipFill>
                <a:blip r:embed="rId2"/>
                <a:stretch>
                  <a:fillRect l="-596" t="-893" b="-14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010386B8-D022-4DBB-9A29-0FD528CD1C82}" type="slidenum">
              <a:rPr lang="he-IL" smtClean="0"/>
              <a:t>63</a:t>
            </a:fld>
            <a:endParaRPr lang="he-IL"/>
          </a:p>
        </p:txBody>
      </p:sp>
      <p:sp>
        <p:nvSpPr>
          <p:cNvPr id="4" name="TextBox 3"/>
          <p:cNvSpPr txBox="1"/>
          <p:nvPr/>
        </p:nvSpPr>
        <p:spPr>
          <a:xfrm>
            <a:off x="1599579" y="593851"/>
            <a:ext cx="4177768" cy="830997"/>
          </a:xfrm>
          <a:prstGeom prst="rect">
            <a:avLst/>
          </a:prstGeom>
          <a:noFill/>
        </p:spPr>
        <p:txBody>
          <a:bodyPr wrap="square" rtlCol="0">
            <a:spAutoFit/>
          </a:bodyPr>
          <a:lstStyle/>
          <a:p>
            <a:r>
              <a:rPr lang="en-US" sz="4800" u="sng" dirty="0" smtClean="0">
                <a:solidFill>
                  <a:srgbClr val="3E757E"/>
                </a:solidFill>
                <a:latin typeface="David" panose="020E0502060401010101" pitchFamily="34" charset="-79"/>
                <a:cs typeface="David" panose="020E0502060401010101" pitchFamily="34" charset="-79"/>
              </a:rPr>
              <a:t>Conclusions</a:t>
            </a:r>
            <a:endParaRPr lang="en-US" sz="4800" u="sng" dirty="0">
              <a:solidFill>
                <a:srgbClr val="3E757E"/>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237066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782" y="333043"/>
            <a:ext cx="5543364" cy="1356360"/>
          </a:xfrm>
        </p:spPr>
        <p:txBody>
          <a:bodyPr>
            <a:normAutofit/>
          </a:bodyPr>
          <a:lstStyle/>
          <a:p>
            <a:r>
              <a:rPr lang="en-US" sz="4800" u="sng" dirty="0" smtClean="0">
                <a:solidFill>
                  <a:srgbClr val="002060"/>
                </a:solidFill>
                <a:latin typeface="Calisto MT" panose="02040603050505030304" pitchFamily="18" charset="0"/>
              </a:rPr>
              <a:t>Acknowledgements</a:t>
            </a:r>
            <a:endParaRPr lang="en-US" u="sng" dirty="0">
              <a:solidFill>
                <a:srgbClr val="002060"/>
              </a:solidFill>
              <a:latin typeface="Calisto MT" panose="02040603050505030304" pitchFamily="18" charset="0"/>
            </a:endParaRPr>
          </a:p>
        </p:txBody>
      </p:sp>
      <p:sp>
        <p:nvSpPr>
          <p:cNvPr id="4" name="TextBox 3"/>
          <p:cNvSpPr txBox="1"/>
          <p:nvPr/>
        </p:nvSpPr>
        <p:spPr>
          <a:xfrm>
            <a:off x="1636693" y="1557525"/>
            <a:ext cx="10093036" cy="2862322"/>
          </a:xfrm>
          <a:prstGeom prst="rect">
            <a:avLst/>
          </a:prstGeom>
          <a:noFill/>
        </p:spPr>
        <p:txBody>
          <a:bodyPr wrap="square" rtlCol="0">
            <a:spAutoFit/>
          </a:bodyPr>
          <a:lstStyle/>
          <a:p>
            <a:pPr marL="457200" indent="-457200">
              <a:spcAft>
                <a:spcPts val="1800"/>
              </a:spcAft>
              <a:buFont typeface="Arial" panose="020B0604020202020204" pitchFamily="34" charset="0"/>
              <a:buChar char="•"/>
            </a:pPr>
            <a:r>
              <a:rPr lang="en-US" sz="2400" dirty="0" smtClean="0">
                <a:latin typeface="Calisto MT" panose="02040603050505030304" pitchFamily="18" charset="0"/>
              </a:rPr>
              <a:t>Dr. Semën Gorfman</a:t>
            </a:r>
            <a:endParaRPr lang="en-US" sz="2400" dirty="0">
              <a:latin typeface="Calisto MT" panose="02040603050505030304" pitchFamily="18" charset="0"/>
            </a:endParaRPr>
          </a:p>
          <a:p>
            <a:pPr marL="457200" indent="-457200">
              <a:spcAft>
                <a:spcPts val="1800"/>
              </a:spcAft>
              <a:buFont typeface="Arial" panose="020B0604020202020204" pitchFamily="34" charset="0"/>
              <a:buChar char="•"/>
            </a:pPr>
            <a:r>
              <a:rPr lang="en-US" sz="2400" dirty="0" smtClean="0">
                <a:latin typeface="Calisto MT" panose="02040603050505030304" pitchFamily="18" charset="0"/>
              </a:rPr>
              <a:t>Prof. Dov Sherman</a:t>
            </a:r>
            <a:endParaRPr lang="en-US" sz="2400" dirty="0">
              <a:latin typeface="Calisto MT" panose="02040603050505030304" pitchFamily="18" charset="0"/>
            </a:endParaRPr>
          </a:p>
          <a:p>
            <a:pPr marL="457200" indent="-457200">
              <a:spcAft>
                <a:spcPts val="1800"/>
              </a:spcAft>
              <a:buFont typeface="Arial" panose="020B0604020202020204" pitchFamily="34" charset="0"/>
              <a:buChar char="•"/>
            </a:pPr>
            <a:r>
              <a:rPr lang="en-US" sz="2400" dirty="0" smtClean="0">
                <a:latin typeface="Calisto MT" panose="02040603050505030304" pitchFamily="18" charset="0"/>
              </a:rPr>
              <a:t>Dr. Hyeokmin Choe</a:t>
            </a:r>
            <a:endParaRPr lang="en-US" sz="2400" dirty="0">
              <a:latin typeface="Calisto MT" panose="02040603050505030304" pitchFamily="18" charset="0"/>
            </a:endParaRPr>
          </a:p>
          <a:p>
            <a:pPr marL="457200" indent="-457200">
              <a:spcAft>
                <a:spcPts val="1800"/>
              </a:spcAft>
              <a:buFont typeface="Arial" panose="020B0604020202020204" pitchFamily="34" charset="0"/>
              <a:buChar char="•"/>
            </a:pPr>
            <a:r>
              <a:rPr lang="en-US" sz="2400" dirty="0" smtClean="0">
                <a:latin typeface="Calisto MT" panose="02040603050505030304" pitchFamily="18" charset="0"/>
              </a:rPr>
              <a:t>Dr. David Spirito</a:t>
            </a:r>
            <a:endParaRPr lang="en-US" sz="2400" dirty="0">
              <a:latin typeface="Calisto MT" panose="02040603050505030304" pitchFamily="18" charset="0"/>
            </a:endParaRPr>
          </a:p>
          <a:p>
            <a:pPr marL="457200" indent="-457200">
              <a:spcAft>
                <a:spcPts val="1800"/>
              </a:spcAft>
              <a:buFont typeface="Arial" panose="020B0604020202020204" pitchFamily="34" charset="0"/>
              <a:buChar char="•"/>
            </a:pPr>
            <a:r>
              <a:rPr lang="en-US" sz="2400" dirty="0" smtClean="0">
                <a:latin typeface="Calisto MT" panose="02040603050505030304" pitchFamily="18" charset="0"/>
              </a:rPr>
              <a:t>The department of Materials Science and Engineering </a:t>
            </a:r>
            <a:endParaRPr lang="en-US" sz="2400" dirty="0">
              <a:latin typeface="Calisto MT" panose="02040603050505030304" pitchFamily="18" charset="0"/>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64</a:t>
            </a:fld>
            <a:endParaRPr lang="he-IL"/>
          </a:p>
        </p:txBody>
      </p:sp>
    </p:spTree>
    <p:extLst>
      <p:ext uri="{BB962C8B-B14F-4D97-AF65-F5344CB8AC3E}">
        <p14:creationId xmlns:p14="http://schemas.microsoft.com/office/powerpoint/2010/main" val="8006349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10386B8-D022-4DBB-9A29-0FD528CD1C82}" type="slidenum">
              <a:rPr lang="he-IL" smtClean="0"/>
              <a:t>65</a:t>
            </a:fld>
            <a:endParaRPr lang="he-IL"/>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455" y="288953"/>
            <a:ext cx="11340000" cy="6300000"/>
          </a:xfrm>
          <a:prstGeom prst="rect">
            <a:avLst/>
          </a:prstGeom>
        </p:spPr>
      </p:pic>
    </p:spTree>
    <p:extLst>
      <p:ext uri="{BB962C8B-B14F-4D97-AF65-F5344CB8AC3E}">
        <p14:creationId xmlns:p14="http://schemas.microsoft.com/office/powerpoint/2010/main" val="1466698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4966" t="2387" r="3897" b="4335"/>
          <a:stretch/>
        </p:blipFill>
        <p:spPr>
          <a:xfrm>
            <a:off x="7915793" y="2361497"/>
            <a:ext cx="2602013" cy="2016000"/>
          </a:xfrm>
          <a:prstGeom prst="rect">
            <a:avLst/>
          </a:prstGeom>
          <a:ln w="19050">
            <a:solidFill>
              <a:schemeClr val="tx1"/>
            </a:solidFill>
          </a:ln>
        </p:spPr>
      </p:pic>
      <p:sp>
        <p:nvSpPr>
          <p:cNvPr id="17" name="כותרת 1"/>
          <p:cNvSpPr>
            <a:spLocks noGrp="1"/>
          </p:cNvSpPr>
          <p:nvPr>
            <p:ph type="title"/>
          </p:nvPr>
        </p:nvSpPr>
        <p:spPr>
          <a:xfrm>
            <a:off x="829734" y="546981"/>
            <a:ext cx="8229600" cy="936104"/>
          </a:xfrm>
        </p:spPr>
        <p:txBody>
          <a:bodyPr>
            <a:normAutofit/>
          </a:bodyPr>
          <a:lstStyle/>
          <a:p>
            <a:pPr algn="l" rtl="0"/>
            <a:r>
              <a:rPr lang="en-US" u="sng" dirty="0">
                <a:solidFill>
                  <a:srgbClr val="002060"/>
                </a:solidFill>
                <a:latin typeface="Times New Roman" pitchFamily="18" charset="0"/>
              </a:rPr>
              <a:t>Experimental - CTEM method</a:t>
            </a:r>
            <a:endParaRPr lang="he-IL" u="sng" dirty="0">
              <a:solidFill>
                <a:srgbClr val="002060"/>
              </a:solidFill>
              <a:latin typeface="Times New Roman" pitchFamily="18" charset="0"/>
            </a:endParaRPr>
          </a:p>
        </p:txBody>
      </p:sp>
      <p:sp>
        <p:nvSpPr>
          <p:cNvPr id="19" name="מלבן 9"/>
          <p:cNvSpPr/>
          <p:nvPr/>
        </p:nvSpPr>
        <p:spPr>
          <a:xfrm>
            <a:off x="898874" y="1185116"/>
            <a:ext cx="10136873" cy="661207"/>
          </a:xfrm>
          <a:prstGeom prst="rect">
            <a:avLst/>
          </a:prstGeom>
        </p:spPr>
        <p:txBody>
          <a:bodyPr wrap="square">
            <a:spAutoFit/>
          </a:bodyPr>
          <a:lstStyle/>
          <a:p>
            <a:pPr>
              <a:lnSpc>
                <a:spcPct val="150000"/>
              </a:lnSpc>
              <a:spcBef>
                <a:spcPts val="600"/>
              </a:spcBef>
              <a:buClr>
                <a:schemeClr val="tx2"/>
              </a:buClr>
              <a:defRPr/>
            </a:pPr>
            <a:r>
              <a:rPr lang="en-US" sz="2800" dirty="0" smtClean="0">
                <a:solidFill>
                  <a:srgbClr val="FF0000"/>
                </a:solidFill>
                <a:latin typeface="Times New Roman" pitchFamily="18" charset="0"/>
              </a:rPr>
              <a:t>Coefficients </a:t>
            </a:r>
            <a:r>
              <a:rPr lang="en-US" sz="2800" dirty="0">
                <a:solidFill>
                  <a:srgbClr val="FF0000"/>
                </a:solidFill>
                <a:latin typeface="Times New Roman" pitchFamily="18" charset="0"/>
              </a:rPr>
              <a:t>of Thermal Expansion Mismatch (CTEM) Method </a:t>
            </a:r>
          </a:p>
        </p:txBody>
      </p:sp>
      <p:sp>
        <p:nvSpPr>
          <p:cNvPr id="20" name="Content Placeholder 4"/>
          <p:cNvSpPr>
            <a:spLocks noGrp="1"/>
          </p:cNvSpPr>
          <p:nvPr>
            <p:ph sz="half" idx="1"/>
          </p:nvPr>
        </p:nvSpPr>
        <p:spPr>
          <a:xfrm>
            <a:off x="1042167" y="1726264"/>
            <a:ext cx="8315485" cy="3881383"/>
          </a:xfrm>
        </p:spPr>
        <p:txBody>
          <a:bodyPr rtlCol="1">
            <a:noAutofit/>
          </a:bodyPr>
          <a:lstStyle/>
          <a:p>
            <a:pPr algn="l" rtl="0">
              <a:lnSpc>
                <a:spcPct val="150000"/>
              </a:lnSpc>
              <a:spcBef>
                <a:spcPts val="0"/>
              </a:spcBef>
              <a:spcAft>
                <a:spcPts val="600"/>
              </a:spcAft>
              <a:buClr>
                <a:schemeClr val="tx2"/>
              </a:buClr>
              <a:defRPr/>
            </a:pPr>
            <a:r>
              <a:rPr lang="en-US" sz="2400" dirty="0">
                <a:latin typeface="Times New Roman" pitchFamily="18" charset="0"/>
              </a:rPr>
              <a:t>Aluminum loading frame with rectangular </a:t>
            </a:r>
            <a:r>
              <a:rPr lang="en-US" sz="2400" dirty="0" smtClean="0">
                <a:latin typeface="Times New Roman" pitchFamily="18" charset="0"/>
              </a:rPr>
              <a:t>hole</a:t>
            </a:r>
            <a:endParaRPr lang="en-US" sz="2400" dirty="0">
              <a:latin typeface="Times New Roman" pitchFamily="18" charset="0"/>
            </a:endParaRPr>
          </a:p>
          <a:p>
            <a:pPr algn="l" rtl="0">
              <a:lnSpc>
                <a:spcPct val="150000"/>
              </a:lnSpc>
              <a:spcBef>
                <a:spcPts val="0"/>
              </a:spcBef>
              <a:spcAft>
                <a:spcPts val="600"/>
              </a:spcAft>
              <a:buClr>
                <a:schemeClr val="tx2"/>
              </a:buClr>
              <a:defRPr/>
            </a:pPr>
            <a:r>
              <a:rPr lang="en-US" sz="2400" dirty="0" smtClean="0">
                <a:latin typeface="Times New Roman" pitchFamily="18" charset="0"/>
              </a:rPr>
              <a:t>Specimen located inside the hole         </a:t>
            </a:r>
            <a:endParaRPr lang="en-US" sz="2400" dirty="0">
              <a:latin typeface="Times New Roman" pitchFamily="18" charset="0"/>
            </a:endParaRPr>
          </a:p>
          <a:p>
            <a:pPr algn="l" rtl="0">
              <a:lnSpc>
                <a:spcPct val="150000"/>
              </a:lnSpc>
              <a:spcBef>
                <a:spcPts val="0"/>
              </a:spcBef>
              <a:spcAft>
                <a:spcPts val="600"/>
              </a:spcAft>
              <a:buClr>
                <a:schemeClr val="tx2"/>
              </a:buClr>
              <a:defRPr/>
            </a:pPr>
            <a:r>
              <a:rPr lang="en-US" sz="2400" dirty="0" smtClean="0">
                <a:latin typeface="Times New Roman" pitchFamily="18" charset="0"/>
              </a:rPr>
              <a:t>Precracked by </a:t>
            </a:r>
            <a:r>
              <a:rPr lang="en-US" sz="2400" dirty="0">
                <a:latin typeface="Times New Roman" pitchFamily="18" charset="0"/>
              </a:rPr>
              <a:t>thermal </a:t>
            </a:r>
            <a:r>
              <a:rPr lang="en-US" sz="2400" dirty="0" smtClean="0">
                <a:latin typeface="Times New Roman" pitchFamily="18" charset="0"/>
              </a:rPr>
              <a:t>shock</a:t>
            </a:r>
          </a:p>
          <a:p>
            <a:pPr algn="l" rtl="0">
              <a:lnSpc>
                <a:spcPct val="150000"/>
              </a:lnSpc>
              <a:spcBef>
                <a:spcPts val="0"/>
              </a:spcBef>
              <a:spcAft>
                <a:spcPts val="600"/>
              </a:spcAft>
              <a:buClr>
                <a:schemeClr val="tx2"/>
              </a:buClr>
              <a:defRPr/>
            </a:pPr>
            <a:r>
              <a:rPr lang="en-US" sz="2400" dirty="0" smtClean="0">
                <a:latin typeface="Times New Roman" pitchFamily="18" charset="0"/>
              </a:rPr>
              <a:t>Specimen </a:t>
            </a:r>
            <a:r>
              <a:rPr lang="en-US" sz="2400" dirty="0">
                <a:latin typeface="Times New Roman" pitchFamily="18" charset="0"/>
              </a:rPr>
              <a:t>glued by epoxy </a:t>
            </a:r>
            <a:r>
              <a:rPr lang="en-US" sz="2400" dirty="0" smtClean="0">
                <a:latin typeface="Times New Roman" pitchFamily="18" charset="0"/>
              </a:rPr>
              <a:t>resin</a:t>
            </a:r>
            <a:endParaRPr lang="en-US" sz="2400" dirty="0">
              <a:latin typeface="Times New Roman" pitchFamily="18" charset="0"/>
            </a:endParaRPr>
          </a:p>
          <a:p>
            <a:pPr algn="l" rtl="0">
              <a:lnSpc>
                <a:spcPct val="150000"/>
              </a:lnSpc>
              <a:spcBef>
                <a:spcPts val="0"/>
              </a:spcBef>
              <a:spcAft>
                <a:spcPts val="600"/>
              </a:spcAft>
              <a:buClr>
                <a:schemeClr val="tx2"/>
              </a:buClr>
              <a:defRPr/>
            </a:pPr>
            <a:r>
              <a:rPr lang="en-US" sz="2400" dirty="0">
                <a:latin typeface="Times New Roman" pitchFamily="18" charset="0"/>
              </a:rPr>
              <a:t>Heating on top of electrical heating stage </a:t>
            </a:r>
          </a:p>
          <a:p>
            <a:pPr marL="45720" indent="0" algn="l" rtl="0">
              <a:lnSpc>
                <a:spcPct val="150000"/>
              </a:lnSpc>
              <a:spcBef>
                <a:spcPts val="0"/>
              </a:spcBef>
              <a:buClr>
                <a:schemeClr val="tx2"/>
              </a:buClr>
              <a:buNone/>
              <a:defRPr/>
            </a:pPr>
            <a:r>
              <a:rPr lang="en-US" sz="2400" dirty="0" smtClean="0">
                <a:solidFill>
                  <a:srgbClr val="002060"/>
                </a:solidFill>
                <a:latin typeface="Times New Roman" pitchFamily="18" charset="0"/>
              </a:rPr>
              <a:t>           In-situ </a:t>
            </a:r>
            <a:r>
              <a:rPr lang="en-US" sz="2400" dirty="0">
                <a:solidFill>
                  <a:srgbClr val="002060"/>
                </a:solidFill>
                <a:latin typeface="Times New Roman" pitchFamily="18" charset="0"/>
              </a:rPr>
              <a:t>strain and temperature </a:t>
            </a:r>
            <a:r>
              <a:rPr lang="en-US" sz="2400" dirty="0" smtClean="0">
                <a:solidFill>
                  <a:srgbClr val="002060"/>
                </a:solidFill>
                <a:latin typeface="Times New Roman" pitchFamily="18" charset="0"/>
              </a:rPr>
              <a:t>measurement</a:t>
            </a:r>
          </a:p>
          <a:p>
            <a:pPr algn="l" rtl="0">
              <a:lnSpc>
                <a:spcPct val="150000"/>
              </a:lnSpc>
              <a:spcBef>
                <a:spcPts val="600"/>
              </a:spcBef>
              <a:buClr>
                <a:schemeClr val="tx2"/>
              </a:buClr>
              <a:buNone/>
              <a:defRPr/>
            </a:pPr>
            <a:endParaRPr lang="he-IL" sz="2000" b="1" dirty="0">
              <a:solidFill>
                <a:schemeClr val="accent6">
                  <a:lumMod val="75000"/>
                </a:schemeClr>
              </a:solidFill>
              <a:latin typeface="Times New Roman" pitchFamily="18" charset="0"/>
            </a:endParaRPr>
          </a:p>
          <a:p>
            <a:pPr marL="0" indent="0" algn="l" rtl="0">
              <a:lnSpc>
                <a:spcPct val="150000"/>
              </a:lnSpc>
              <a:spcBef>
                <a:spcPts val="600"/>
              </a:spcBef>
              <a:buClr>
                <a:schemeClr val="tx2"/>
              </a:buClr>
              <a:buNone/>
              <a:defRPr/>
            </a:pPr>
            <a:endParaRPr lang="en-US" sz="2000" dirty="0">
              <a:latin typeface="Times New Roman" pitchFamily="18" charset="0"/>
            </a:endParaRPr>
          </a:p>
        </p:txBody>
      </p:sp>
      <p:sp>
        <p:nvSpPr>
          <p:cNvPr id="2" name="Right Arrow 1"/>
          <p:cNvSpPr/>
          <p:nvPr/>
        </p:nvSpPr>
        <p:spPr>
          <a:xfrm>
            <a:off x="1387611" y="5027652"/>
            <a:ext cx="381769" cy="33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C:\Users\user\Desktop\photo\sony_4.2016\DSC_0022.JPG"/>
          <p:cNvPicPr>
            <a:picLocks noChangeAspect="1" noChangeArrowheads="1"/>
          </p:cNvPicPr>
          <p:nvPr/>
        </p:nvPicPr>
        <p:blipFill>
          <a:blip r:embed="rId4" cstate="print"/>
          <a:srcRect l="14563" t="17786" r="42913" b="2379"/>
          <a:stretch>
            <a:fillRect/>
          </a:stretch>
        </p:blipFill>
        <p:spPr bwMode="auto">
          <a:xfrm rot="10800000">
            <a:off x="5771466" y="2361497"/>
            <a:ext cx="1978139" cy="2016000"/>
          </a:xfrm>
          <a:prstGeom prst="rect">
            <a:avLst/>
          </a:prstGeom>
          <a:noFill/>
          <a:ln w="19050">
            <a:solidFill>
              <a:schemeClr val="tx1"/>
            </a:solidFill>
          </a:ln>
        </p:spPr>
      </p:pic>
      <p:sp>
        <p:nvSpPr>
          <p:cNvPr id="3" name="Slide Number Placeholder 2"/>
          <p:cNvSpPr>
            <a:spLocks noGrp="1"/>
          </p:cNvSpPr>
          <p:nvPr>
            <p:ph type="sldNum" sz="quarter" idx="12"/>
          </p:nvPr>
        </p:nvSpPr>
        <p:spPr>
          <a:xfrm>
            <a:off x="9329530" y="6223829"/>
            <a:ext cx="1706217" cy="365125"/>
          </a:xfrm>
        </p:spPr>
        <p:txBody>
          <a:bodyPr/>
          <a:lstStyle/>
          <a:p>
            <a:fld id="{010386B8-D022-4DBB-9A29-0FD528CD1C82}" type="slidenum">
              <a:rPr lang="he-IL" smtClean="0"/>
              <a:t>7</a:t>
            </a:fld>
            <a:endParaRPr lang="he-IL" dirty="0"/>
          </a:p>
        </p:txBody>
      </p:sp>
      <p:sp>
        <p:nvSpPr>
          <p:cNvPr id="5" name="TextBox 4"/>
          <p:cNvSpPr txBox="1"/>
          <p:nvPr/>
        </p:nvSpPr>
        <p:spPr>
          <a:xfrm>
            <a:off x="362399" y="6232621"/>
            <a:ext cx="9675020" cy="307777"/>
          </a:xfrm>
          <a:prstGeom prst="rect">
            <a:avLst/>
          </a:prstGeom>
          <a:noFill/>
        </p:spPr>
        <p:txBody>
          <a:bodyPr wrap="square" rtlCol="0">
            <a:spAutoFit/>
          </a:bodyPr>
          <a:lstStyle/>
          <a:p>
            <a:r>
              <a:rPr lang="en-US" sz="1400" dirty="0">
                <a:latin typeface="David" panose="020E0502060401010101" pitchFamily="34" charset="-79"/>
                <a:cs typeface="David" panose="020E0502060401010101" pitchFamily="34" charset="-79"/>
              </a:rPr>
              <a:t>2. Hirsh, Y., Gorfman, S. &amp; Sherman, D. Cleavage and surface energies of LiNbO</a:t>
            </a:r>
            <a:r>
              <a:rPr lang="en-US" sz="1200" dirty="0">
                <a:latin typeface="David" panose="020E0502060401010101" pitchFamily="34" charset="-79"/>
                <a:cs typeface="David" panose="020E0502060401010101" pitchFamily="34" charset="-79"/>
              </a:rPr>
              <a:t>3</a:t>
            </a:r>
            <a:r>
              <a:rPr lang="en-US" sz="1400" dirty="0">
                <a:latin typeface="David" panose="020E0502060401010101" pitchFamily="34" charset="-79"/>
                <a:cs typeface="David" panose="020E0502060401010101" pitchFamily="34" charset="-79"/>
              </a:rPr>
              <a:t>. Acta Mater. 193, 338–349 (2020)</a:t>
            </a:r>
          </a:p>
        </p:txBody>
      </p:sp>
    </p:spTree>
    <p:extLst>
      <p:ext uri="{BB962C8B-B14F-4D97-AF65-F5344CB8AC3E}">
        <p14:creationId xmlns:p14="http://schemas.microsoft.com/office/powerpoint/2010/main" val="181550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932" y="609600"/>
            <a:ext cx="9875520" cy="1356360"/>
          </a:xfrm>
        </p:spPr>
        <p:txBody>
          <a:bodyPr>
            <a:normAutofit/>
          </a:bodyPr>
          <a:lstStyle/>
          <a:p>
            <a:pPr rtl="0"/>
            <a:r>
              <a:rPr lang="en-US" sz="5400" b="1" u="sng" dirty="0" smtClean="0">
                <a:solidFill>
                  <a:srgbClr val="002060"/>
                </a:solidFill>
                <a:latin typeface="David" panose="020E0502060401010101" pitchFamily="34" charset="-79"/>
                <a:cs typeface="David" panose="020E0502060401010101" pitchFamily="34" charset="-79"/>
              </a:rPr>
              <a:t>Outline</a:t>
            </a:r>
            <a:endParaRPr lang="en-US" sz="5400" b="1" u="sng" dirty="0">
              <a:solidFill>
                <a:srgbClr val="002060"/>
              </a:solidFill>
              <a:latin typeface="David" panose="020E0502060401010101" pitchFamily="34" charset="-79"/>
              <a:cs typeface="David" panose="020E0502060401010101" pitchFamily="34" charset="-79"/>
            </a:endParaRPr>
          </a:p>
        </p:txBody>
      </p:sp>
      <p:sp>
        <p:nvSpPr>
          <p:cNvPr id="29" name="Rounded Rectangle 28"/>
          <p:cNvSpPr/>
          <p:nvPr/>
        </p:nvSpPr>
        <p:spPr>
          <a:xfrm>
            <a:off x="3055649" y="3521275"/>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Model</a:t>
            </a:r>
            <a:endParaRPr lang="en-US" sz="2800" dirty="0">
              <a:solidFill>
                <a:srgbClr val="002060"/>
              </a:solidFill>
              <a:latin typeface="David" panose="020E0502060401010101" pitchFamily="34" charset="-79"/>
              <a:cs typeface="David" panose="020E0502060401010101" pitchFamily="34" charset="-79"/>
            </a:endParaRPr>
          </a:p>
        </p:txBody>
      </p:sp>
      <p:sp>
        <p:nvSpPr>
          <p:cNvPr id="30" name="Rounded Rectangle 29"/>
          <p:cNvSpPr/>
          <p:nvPr/>
        </p:nvSpPr>
        <p:spPr>
          <a:xfrm>
            <a:off x="2370885" y="2636946"/>
            <a:ext cx="2270386" cy="672737"/>
          </a:xfrm>
          <a:prstGeom prst="roundRect">
            <a:avLst/>
          </a:prstGeom>
          <a:solidFill>
            <a:srgbClr val="08C034"/>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2060"/>
                </a:solidFill>
                <a:latin typeface="David" panose="020E0502060401010101" pitchFamily="34" charset="-79"/>
                <a:cs typeface="David" panose="020E0502060401010101" pitchFamily="34" charset="-79"/>
              </a:rPr>
              <a:t>Aim of Work</a:t>
            </a:r>
            <a:endParaRPr lang="en-US" sz="2800" b="1" dirty="0">
              <a:solidFill>
                <a:srgbClr val="002060"/>
              </a:solidFill>
              <a:latin typeface="David" panose="020E0502060401010101" pitchFamily="34" charset="-79"/>
              <a:cs typeface="David" panose="020E0502060401010101" pitchFamily="34" charset="-79"/>
            </a:endParaRPr>
          </a:p>
        </p:txBody>
      </p:sp>
      <p:sp>
        <p:nvSpPr>
          <p:cNvPr id="31" name="Rounded Rectangle 30"/>
          <p:cNvSpPr/>
          <p:nvPr/>
        </p:nvSpPr>
        <p:spPr>
          <a:xfrm>
            <a:off x="3639614" y="4378538"/>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Results</a:t>
            </a:r>
            <a:endParaRPr lang="en-US" sz="2800" dirty="0">
              <a:solidFill>
                <a:srgbClr val="002060"/>
              </a:solidFill>
              <a:latin typeface="David" panose="020E0502060401010101" pitchFamily="34" charset="-79"/>
              <a:cs typeface="David" panose="020E0502060401010101" pitchFamily="34" charset="-79"/>
            </a:endParaRPr>
          </a:p>
        </p:txBody>
      </p:sp>
      <p:sp>
        <p:nvSpPr>
          <p:cNvPr id="32" name="Rounded Rectangle 31"/>
          <p:cNvSpPr/>
          <p:nvPr/>
        </p:nvSpPr>
        <p:spPr>
          <a:xfrm>
            <a:off x="4354164" y="5253190"/>
            <a:ext cx="2194561"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Conclusions</a:t>
            </a:r>
            <a:endParaRPr lang="en-US" sz="2800" dirty="0">
              <a:solidFill>
                <a:srgbClr val="002060"/>
              </a:solidFill>
              <a:latin typeface="David" panose="020E0502060401010101" pitchFamily="34" charset="-79"/>
              <a:cs typeface="David" panose="020E0502060401010101" pitchFamily="34" charset="-79"/>
            </a:endParaRPr>
          </a:p>
        </p:txBody>
      </p:sp>
      <p:sp>
        <p:nvSpPr>
          <p:cNvPr id="3" name="Slide Number Placeholder 2"/>
          <p:cNvSpPr>
            <a:spLocks noGrp="1"/>
          </p:cNvSpPr>
          <p:nvPr>
            <p:ph type="sldNum" sz="quarter" idx="12"/>
          </p:nvPr>
        </p:nvSpPr>
        <p:spPr/>
        <p:txBody>
          <a:bodyPr/>
          <a:lstStyle/>
          <a:p>
            <a:fld id="{010386B8-D022-4DBB-9A29-0FD528CD1C82}" type="slidenum">
              <a:rPr lang="he-IL" smtClean="0"/>
              <a:t>8</a:t>
            </a:fld>
            <a:endParaRPr lang="he-IL"/>
          </a:p>
        </p:txBody>
      </p:sp>
      <p:sp>
        <p:nvSpPr>
          <p:cNvPr id="9" name="Rounded Rectangle 8"/>
          <p:cNvSpPr/>
          <p:nvPr/>
        </p:nvSpPr>
        <p:spPr>
          <a:xfrm>
            <a:off x="1769422" y="1765828"/>
            <a:ext cx="2231682" cy="67273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latin typeface="David" panose="020E0502060401010101" pitchFamily="34" charset="-79"/>
                <a:cs typeface="David" panose="020E0502060401010101" pitchFamily="34" charset="-79"/>
              </a:rPr>
              <a:t>Introduction</a:t>
            </a:r>
            <a:endParaRPr lang="en-US" sz="2800" dirty="0">
              <a:solidFill>
                <a:srgbClr val="002060"/>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047944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909567" y="889192"/>
            <a:ext cx="10381887" cy="2006408"/>
          </a:xfrm>
          <a:ln w="38100">
            <a:solidFill>
              <a:srgbClr val="468590"/>
            </a:solidFill>
          </a:ln>
        </p:spPr>
        <p:txBody>
          <a:bodyPr>
            <a:normAutofit/>
          </a:bodyPr>
          <a:lstStyle/>
          <a:p>
            <a:pPr algn="just" rtl="0">
              <a:spcAft>
                <a:spcPts val="1200"/>
              </a:spcAft>
              <a:buClr>
                <a:schemeClr val="tx2"/>
              </a:buClr>
              <a:buFont typeface="Wingdings" panose="05000000000000000000" pitchFamily="2" charset="2"/>
              <a:buChar char="§"/>
            </a:pPr>
            <a:r>
              <a:rPr lang="en-US" sz="2800" dirty="0" smtClean="0">
                <a:solidFill>
                  <a:schemeClr val="tx2"/>
                </a:solidFill>
                <a:latin typeface="David" panose="020E0502060401010101" pitchFamily="34" charset="-79"/>
                <a:cs typeface="David" panose="020E0502060401010101" pitchFamily="34" charset="-79"/>
              </a:rPr>
              <a:t>Developing </a:t>
            </a:r>
            <a:r>
              <a:rPr lang="en-US" sz="2800" dirty="0">
                <a:solidFill>
                  <a:schemeClr val="tx2"/>
                </a:solidFill>
                <a:latin typeface="David" panose="020E0502060401010101" pitchFamily="34" charset="-79"/>
                <a:cs typeface="David" panose="020E0502060401010101" pitchFamily="34" charset="-79"/>
              </a:rPr>
              <a:t>an </a:t>
            </a:r>
            <a:r>
              <a:rPr lang="en-US" sz="2800" dirty="0" smtClean="0">
                <a:solidFill>
                  <a:schemeClr val="tx2"/>
                </a:solidFill>
                <a:latin typeface="David" panose="020E0502060401010101" pitchFamily="34" charset="-79"/>
                <a:cs typeface="David" panose="020E0502060401010101" pitchFamily="34" charset="-79"/>
              </a:rPr>
              <a:t>algorithm for </a:t>
            </a:r>
            <a:r>
              <a:rPr lang="en-US" sz="2800" dirty="0">
                <a:solidFill>
                  <a:schemeClr val="tx2"/>
                </a:solidFill>
                <a:latin typeface="David" panose="020E0502060401010101" pitchFamily="34" charset="-79"/>
                <a:cs typeface="David" panose="020E0502060401010101" pitchFamily="34" charset="-79"/>
              </a:rPr>
              <a:t>automatic inspection of crystal </a:t>
            </a:r>
            <a:r>
              <a:rPr lang="en-US" sz="2800" dirty="0" smtClean="0">
                <a:solidFill>
                  <a:schemeClr val="tx2"/>
                </a:solidFill>
                <a:latin typeface="David" panose="020E0502060401010101" pitchFamily="34" charset="-79"/>
                <a:cs typeface="David" panose="020E0502060401010101" pitchFamily="34" charset="-79"/>
              </a:rPr>
              <a:t>structures </a:t>
            </a:r>
          </a:p>
          <a:p>
            <a:pPr algn="just" rtl="0">
              <a:spcAft>
                <a:spcPts val="1200"/>
              </a:spcAft>
              <a:buClr>
                <a:schemeClr val="tx2"/>
              </a:buClr>
              <a:buFont typeface="Wingdings" panose="05000000000000000000" pitchFamily="2" charset="2"/>
              <a:buChar char="§"/>
            </a:pPr>
            <a:r>
              <a:rPr lang="en-US" sz="2800" dirty="0" smtClean="0">
                <a:solidFill>
                  <a:schemeClr val="tx2"/>
                </a:solidFill>
                <a:latin typeface="David" panose="020E0502060401010101" pitchFamily="34" charset="-79"/>
                <a:cs typeface="David" panose="020E0502060401010101" pitchFamily="34" charset="-79"/>
              </a:rPr>
              <a:t>Prediction </a:t>
            </a:r>
            <a:r>
              <a:rPr lang="en-US" sz="2800" dirty="0">
                <a:solidFill>
                  <a:schemeClr val="tx2"/>
                </a:solidFill>
                <a:latin typeface="David" panose="020E0502060401010101" pitchFamily="34" charset="-79"/>
                <a:cs typeface="David" panose="020E0502060401010101" pitchFamily="34" charset="-79"/>
              </a:rPr>
              <a:t>of </a:t>
            </a:r>
            <a:r>
              <a:rPr lang="en-US" sz="2800" dirty="0" smtClean="0">
                <a:solidFill>
                  <a:schemeClr val="tx2"/>
                </a:solidFill>
                <a:latin typeface="David" panose="020E0502060401010101" pitchFamily="34" charset="-79"/>
                <a:cs typeface="David" panose="020E0502060401010101" pitchFamily="34" charset="-79"/>
              </a:rPr>
              <a:t>the likely </a:t>
            </a:r>
            <a:r>
              <a:rPr lang="en-US" sz="2800" dirty="0">
                <a:solidFill>
                  <a:schemeClr val="tx2"/>
                </a:solidFill>
                <a:latin typeface="David" panose="020E0502060401010101" pitchFamily="34" charset="-79"/>
                <a:cs typeface="David" panose="020E0502060401010101" pitchFamily="34" charset="-79"/>
              </a:rPr>
              <a:t>cleavage </a:t>
            </a:r>
            <a:r>
              <a:rPr lang="en-US" sz="2800" dirty="0" smtClean="0">
                <a:solidFill>
                  <a:schemeClr val="tx2"/>
                </a:solidFill>
                <a:latin typeface="David" panose="020E0502060401010101" pitchFamily="34" charset="-79"/>
                <a:cs typeface="David" panose="020E0502060401010101" pitchFamily="34" charset="-79"/>
              </a:rPr>
              <a:t>planes of a crystal structure</a:t>
            </a:r>
          </a:p>
          <a:p>
            <a:pPr algn="just" rtl="0">
              <a:spcAft>
                <a:spcPts val="1200"/>
              </a:spcAft>
              <a:buClr>
                <a:schemeClr val="tx2"/>
              </a:buClr>
              <a:buFont typeface="Wingdings" panose="05000000000000000000" pitchFamily="2" charset="2"/>
              <a:buChar char="§"/>
            </a:pPr>
            <a:r>
              <a:rPr lang="en-US" sz="2800" dirty="0" smtClean="0">
                <a:solidFill>
                  <a:schemeClr val="tx2"/>
                </a:solidFill>
                <a:latin typeface="David" panose="020E0502060401010101" pitchFamily="34" charset="-79"/>
                <a:cs typeface="David" panose="020E0502060401010101" pitchFamily="34" charset="-79"/>
              </a:rPr>
              <a:t>Substituting the manual structure inspection</a:t>
            </a:r>
          </a:p>
        </p:txBody>
      </p:sp>
      <p:sp>
        <p:nvSpPr>
          <p:cNvPr id="14" name="Rounded Rectangle 13"/>
          <p:cNvSpPr/>
          <p:nvPr/>
        </p:nvSpPr>
        <p:spPr>
          <a:xfrm>
            <a:off x="1047621" y="3553408"/>
            <a:ext cx="3034145" cy="2283610"/>
          </a:xfrm>
          <a:prstGeom prst="roundRect">
            <a:avLst/>
          </a:prstGeom>
          <a:solidFill>
            <a:srgbClr val="FF9933"/>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400" b="1" dirty="0" smtClean="0">
              <a:latin typeface="David" panose="020E0502060401010101" pitchFamily="34" charset="-79"/>
              <a:cs typeface="David" panose="020E0502060401010101" pitchFamily="34" charset="-79"/>
            </a:endParaRPr>
          </a:p>
          <a:p>
            <a:pPr algn="ctr"/>
            <a:r>
              <a:rPr lang="en-US" sz="2400" b="1" u="sng" dirty="0" smtClean="0">
                <a:solidFill>
                  <a:schemeClr val="tx1"/>
                </a:solidFill>
                <a:latin typeface="David" panose="020E0502060401010101" pitchFamily="34" charset="-79"/>
                <a:cs typeface="David" panose="020E0502060401010101" pitchFamily="34" charset="-79"/>
              </a:rPr>
              <a:t>INPUT – CIF file</a:t>
            </a:r>
          </a:p>
          <a:p>
            <a:pPr algn="ctr"/>
            <a:r>
              <a:rPr lang="en-US" sz="2400" dirty="0">
                <a:solidFill>
                  <a:schemeClr val="tx1"/>
                </a:solidFill>
                <a:latin typeface="David" panose="020E0502060401010101" pitchFamily="34" charset="-79"/>
                <a:cs typeface="David" panose="020E0502060401010101" pitchFamily="34" charset="-79"/>
              </a:rPr>
              <a:t>C</a:t>
            </a:r>
            <a:r>
              <a:rPr lang="en-US" sz="2400" dirty="0" smtClean="0">
                <a:solidFill>
                  <a:schemeClr val="tx1"/>
                </a:solidFill>
                <a:latin typeface="David" panose="020E0502060401010101" pitchFamily="34" charset="-79"/>
                <a:cs typeface="David" panose="020E0502060401010101" pitchFamily="34" charset="-79"/>
              </a:rPr>
              <a:t>ontains all              the relevant information about the crystal structure</a:t>
            </a:r>
          </a:p>
          <a:p>
            <a:pPr algn="ctr"/>
            <a:endParaRPr lang="en-US" dirty="0"/>
          </a:p>
        </p:txBody>
      </p:sp>
      <p:sp>
        <p:nvSpPr>
          <p:cNvPr id="16" name="Rounded Rectangle 15"/>
          <p:cNvSpPr/>
          <p:nvPr/>
        </p:nvSpPr>
        <p:spPr>
          <a:xfrm>
            <a:off x="8188036" y="3553408"/>
            <a:ext cx="3034145" cy="2283610"/>
          </a:xfrm>
          <a:prstGeom prst="roundRect">
            <a:avLst/>
          </a:prstGeom>
          <a:solidFill>
            <a:srgbClr val="FF9933"/>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400" b="1" dirty="0" smtClean="0">
              <a:solidFill>
                <a:schemeClr val="tx1"/>
              </a:solidFill>
              <a:latin typeface="David" panose="020E0502060401010101" pitchFamily="34" charset="-79"/>
              <a:cs typeface="David" panose="020E0502060401010101" pitchFamily="34" charset="-79"/>
            </a:endParaRPr>
          </a:p>
          <a:p>
            <a:pPr algn="ctr"/>
            <a:r>
              <a:rPr lang="en-US" sz="2400" b="1" dirty="0" smtClean="0">
                <a:solidFill>
                  <a:schemeClr val="tx1"/>
                </a:solidFill>
                <a:latin typeface="David" panose="020E0502060401010101" pitchFamily="34" charset="-79"/>
                <a:cs typeface="David" panose="020E0502060401010101" pitchFamily="34" charset="-79"/>
              </a:rPr>
              <a:t>OUTPUT –</a:t>
            </a:r>
          </a:p>
          <a:p>
            <a:pPr algn="ctr"/>
            <a:r>
              <a:rPr lang="en-US" sz="2400" b="1" u="sng" dirty="0" smtClean="0">
                <a:solidFill>
                  <a:schemeClr val="tx1"/>
                </a:solidFill>
                <a:latin typeface="David" panose="020E0502060401010101" pitchFamily="34" charset="-79"/>
                <a:cs typeface="David" panose="020E0502060401010101" pitchFamily="34" charset="-79"/>
              </a:rPr>
              <a:t>Cleavage planes list</a:t>
            </a:r>
          </a:p>
          <a:p>
            <a:pPr algn="ctr"/>
            <a:r>
              <a:rPr lang="en-US" sz="2400" dirty="0" smtClean="0">
                <a:solidFill>
                  <a:schemeClr val="tx1"/>
                </a:solidFill>
                <a:latin typeface="David" panose="020E0502060401010101" pitchFamily="34" charset="-79"/>
                <a:cs typeface="David" panose="020E0502060401010101" pitchFamily="34" charset="-79"/>
              </a:rPr>
              <a:t>Identifying the minimum values as cleavage planes</a:t>
            </a:r>
          </a:p>
          <a:p>
            <a:pPr algn="ctr"/>
            <a:endParaRPr lang="en-US" dirty="0">
              <a:solidFill>
                <a:schemeClr val="tx1"/>
              </a:solidFill>
            </a:endParaRPr>
          </a:p>
        </p:txBody>
      </p:sp>
      <p:pic>
        <p:nvPicPr>
          <p:cNvPr id="17" name="Picture 16"/>
          <p:cNvPicPr>
            <a:picLocks noChangeAspect="1"/>
          </p:cNvPicPr>
          <p:nvPr/>
        </p:nvPicPr>
        <p:blipFill>
          <a:blip r:embed="rId3"/>
          <a:stretch>
            <a:fillRect/>
          </a:stretch>
        </p:blipFill>
        <p:spPr>
          <a:xfrm>
            <a:off x="4865920" y="3583358"/>
            <a:ext cx="2692714" cy="2196000"/>
          </a:xfrm>
          <a:prstGeom prst="rect">
            <a:avLst/>
          </a:prstGeom>
        </p:spPr>
      </p:pic>
      <p:sp>
        <p:nvSpPr>
          <p:cNvPr id="19" name="Right Arrow 18"/>
          <p:cNvSpPr/>
          <p:nvPr/>
        </p:nvSpPr>
        <p:spPr>
          <a:xfrm>
            <a:off x="7446987" y="4407213"/>
            <a:ext cx="576000" cy="57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4234502" y="4407213"/>
            <a:ext cx="576000" cy="57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9329530" y="6223828"/>
            <a:ext cx="1706217" cy="365125"/>
          </a:xfrm>
        </p:spPr>
        <p:txBody>
          <a:bodyPr/>
          <a:lstStyle/>
          <a:p>
            <a:fld id="{010386B8-D022-4DBB-9A29-0FD528CD1C82}" type="slidenum">
              <a:rPr lang="he-IL" smtClean="0"/>
              <a:t>9</a:t>
            </a:fld>
            <a:endParaRPr lang="he-IL" dirty="0"/>
          </a:p>
        </p:txBody>
      </p:sp>
    </p:spTree>
    <p:extLst>
      <p:ext uri="{BB962C8B-B14F-4D97-AF65-F5344CB8AC3E}">
        <p14:creationId xmlns:p14="http://schemas.microsoft.com/office/powerpoint/2010/main" val="1854314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8869</TotalTime>
  <Words>4429</Words>
  <Application>Microsoft Office PowerPoint</Application>
  <PresentationFormat>Widescreen</PresentationFormat>
  <Paragraphs>637</Paragraphs>
  <Slides>65</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Arial</vt:lpstr>
      <vt:lpstr>Calibri</vt:lpstr>
      <vt:lpstr>Calisto MT</vt:lpstr>
      <vt:lpstr>Cambria Math</vt:lpstr>
      <vt:lpstr>Corbel</vt:lpstr>
      <vt:lpstr>David</vt:lpstr>
      <vt:lpstr>Gisha</vt:lpstr>
      <vt:lpstr>Times New Roman</vt:lpstr>
      <vt:lpstr>Wingdings</vt:lpstr>
      <vt:lpstr>Basis</vt:lpstr>
      <vt:lpstr>PowerPoint Presentation</vt:lpstr>
      <vt:lpstr>Outline</vt:lpstr>
      <vt:lpstr>Outline</vt:lpstr>
      <vt:lpstr>PowerPoint Presentation</vt:lpstr>
      <vt:lpstr>PowerPoint Presentation</vt:lpstr>
      <vt:lpstr>PowerPoint Presentation</vt:lpstr>
      <vt:lpstr>Experimental - CTEM method</vt:lpstr>
      <vt:lpstr>Outline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Cleavage ability Vs Cleavage energy</vt:lpstr>
      <vt:lpstr>Outline</vt:lpstr>
      <vt:lpstr>PowerPoint Presentation</vt:lpstr>
      <vt:lpstr>Acknowledgements</vt:lpstr>
      <vt:lpstr>PowerPoint Presentation</vt:lpstr>
    </vt:vector>
  </TitlesOfParts>
  <Company>TAU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crystallography</dc:creator>
  <cp:lastModifiedBy>crystallography</cp:lastModifiedBy>
  <cp:revision>510</cp:revision>
  <dcterms:created xsi:type="dcterms:W3CDTF">2020-02-16T13:11:00Z</dcterms:created>
  <dcterms:modified xsi:type="dcterms:W3CDTF">2020-10-06T10:47:00Z</dcterms:modified>
</cp:coreProperties>
</file>